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8"/>
  </p:notesMasterIdLst>
  <p:handoutMasterIdLst>
    <p:handoutMasterId r:id="rId59"/>
  </p:handoutMasterIdLst>
  <p:sldIdLst>
    <p:sldId id="256" r:id="rId2"/>
    <p:sldId id="273" r:id="rId3"/>
    <p:sldId id="313" r:id="rId4"/>
    <p:sldId id="314" r:id="rId5"/>
    <p:sldId id="315" r:id="rId6"/>
    <p:sldId id="286" r:id="rId7"/>
    <p:sldId id="295" r:id="rId8"/>
    <p:sldId id="293" r:id="rId9"/>
    <p:sldId id="257" r:id="rId10"/>
    <p:sldId id="285" r:id="rId11"/>
    <p:sldId id="275" r:id="rId12"/>
    <p:sldId id="304" r:id="rId13"/>
    <p:sldId id="278" r:id="rId14"/>
    <p:sldId id="294" r:id="rId15"/>
    <p:sldId id="265" r:id="rId16"/>
    <p:sldId id="305" r:id="rId17"/>
    <p:sldId id="291" r:id="rId18"/>
    <p:sldId id="276" r:id="rId19"/>
    <p:sldId id="272" r:id="rId20"/>
    <p:sldId id="282" r:id="rId21"/>
    <p:sldId id="270" r:id="rId22"/>
    <p:sldId id="271" r:id="rId23"/>
    <p:sldId id="267" r:id="rId24"/>
    <p:sldId id="283" r:id="rId25"/>
    <p:sldId id="284" r:id="rId26"/>
    <p:sldId id="269" r:id="rId27"/>
    <p:sldId id="266" r:id="rId28"/>
    <p:sldId id="306" r:id="rId29"/>
    <p:sldId id="258" r:id="rId30"/>
    <p:sldId id="307" r:id="rId31"/>
    <p:sldId id="301" r:id="rId32"/>
    <p:sldId id="302" r:id="rId33"/>
    <p:sldId id="317" r:id="rId34"/>
    <p:sldId id="289" r:id="rId35"/>
    <p:sldId id="290" r:id="rId36"/>
    <p:sldId id="288" r:id="rId37"/>
    <p:sldId id="308" r:id="rId38"/>
    <p:sldId id="274" r:id="rId39"/>
    <p:sldId id="303" r:id="rId40"/>
    <p:sldId id="287" r:id="rId41"/>
    <p:sldId id="319" r:id="rId42"/>
    <p:sldId id="320" r:id="rId43"/>
    <p:sldId id="321" r:id="rId44"/>
    <p:sldId id="263" r:id="rId45"/>
    <p:sldId id="297" r:id="rId46"/>
    <p:sldId id="261" r:id="rId47"/>
    <p:sldId id="298" r:id="rId48"/>
    <p:sldId id="299" r:id="rId49"/>
    <p:sldId id="300" r:id="rId50"/>
    <p:sldId id="310" r:id="rId51"/>
    <p:sldId id="312" r:id="rId52"/>
    <p:sldId id="262" r:id="rId53"/>
    <p:sldId id="322" r:id="rId54"/>
    <p:sldId id="296" r:id="rId55"/>
    <p:sldId id="311" r:id="rId56"/>
    <p:sldId id="292" r:id="rId5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tente di Microsoft Office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80" autoAdjust="0"/>
    <p:restoredTop sz="97171" autoAdjust="0"/>
  </p:normalViewPr>
  <p:slideViewPr>
    <p:cSldViewPr snapToGrid="0" snapToObjects="1">
      <p:cViewPr>
        <p:scale>
          <a:sx n="77" d="100"/>
          <a:sy n="77" d="100"/>
        </p:scale>
        <p:origin x="-300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176"/>
    </p:cViewPr>
    <p:sldLst>
      <p:sld r:id="rId1" collapse="1"/>
      <p:sld r:id="rId2" collapse="1"/>
      <p:sld r:id="rId3" collapse="1"/>
      <p:sld r:id="rId4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27.xml"/><Relationship Id="rId2" Type="http://schemas.openxmlformats.org/officeDocument/2006/relationships/slide" Target="slides/slide21.xml"/><Relationship Id="rId1" Type="http://schemas.openxmlformats.org/officeDocument/2006/relationships/slide" Target="slides/slide9.xml"/><Relationship Id="rId4" Type="http://schemas.openxmlformats.org/officeDocument/2006/relationships/slide" Target="slides/slide2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utente:Library:Mail%20Downloads:bilancio%202014-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utente:Documents:stefano:assessorato%20al%20bilancio:bilancio%202014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utente:Documents:stefano:assessorato%20al%20bilancio:bilancio%202%20201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it-IT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15684480412170718"/>
          <c:y val="0.13626492306720112"/>
          <c:w val="0.72264993550040202"/>
          <c:h val="0.69522489240029994"/>
        </c:manualLayout>
      </c:layout>
      <c:pie3DChart>
        <c:varyColors val="1"/>
        <c:ser>
          <c:idx val="0"/>
          <c:order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>
                        <a:solidFill>
                          <a:srgbClr val="000000"/>
                        </a:solidFill>
                      </a:rPr>
                      <a:t>FONDO PLURIENNALE VINC. PER SPESE CORRENTI
1%</a:t>
                    </a:r>
                    <a:endParaRPr lang="en-US"/>
                  </a:p>
                </c:rich>
              </c:tx>
              <c:showLegendKey val="1"/>
              <c:showCatName val="1"/>
              <c:showPercent val="1"/>
            </c:dLbl>
            <c:dLbl>
              <c:idx val="1"/>
              <c:layout>
                <c:manualLayout>
                  <c:x val="1.9685826056484113E-2"/>
                  <c:y val="8.3752071709711023E-4"/>
                </c:manualLayout>
              </c:layout>
              <c:tx>
                <c:rich>
                  <a:bodyPr/>
                  <a:lstStyle/>
                  <a:p>
                    <a:r>
                      <a:rPr lang="en-US">
                        <a:solidFill>
                          <a:srgbClr val="000000"/>
                        </a:solidFill>
                      </a:rPr>
                      <a:t>FONDO PLURIENNALE VINCOLATO SPESE IN CONTO CAPITALE
4%</a:t>
                    </a:r>
                    <a:endParaRPr lang="en-US"/>
                  </a:p>
                </c:rich>
              </c:tx>
              <c:showLegendKey val="1"/>
              <c:showCatName val="1"/>
              <c:showPercent val="1"/>
            </c:dLbl>
            <c:dLbl>
              <c:idx val="3"/>
              <c:layout>
                <c:manualLayout>
                  <c:x val="-5.1660209140524124E-4"/>
                  <c:y val="0.17946023559044033"/>
                </c:manualLayout>
              </c:layout>
              <c:tx>
                <c:rich>
                  <a:bodyPr/>
                  <a:lstStyle/>
                  <a:p>
                    <a:r>
                      <a:rPr lang="it-IT" dirty="0" smtClean="0"/>
                      <a:t>TITOLO </a:t>
                    </a:r>
                    <a:r>
                      <a:rPr lang="it-IT" dirty="0"/>
                      <a:t>1- ENTRATE CORRENTI DI </a:t>
                    </a:r>
                    <a:r>
                      <a:rPr lang="it-IT" dirty="0" smtClean="0"/>
                      <a:t>NATURA </a:t>
                    </a:r>
                    <a:r>
                      <a:rPr lang="it-IT" dirty="0"/>
                      <a:t>TRIBUTARIA, CONTRIBUTIVA E PEREQUATIVA 
53%</a:t>
                    </a:r>
                  </a:p>
                </c:rich>
              </c:tx>
              <c:showLegendKey val="1"/>
              <c:showCatName val="1"/>
              <c:showPercent val="1"/>
            </c:dLbl>
            <c:dLbl>
              <c:idx val="4"/>
              <c:layout>
                <c:manualLayout>
                  <c:x val="7.9923086537259824E-2"/>
                  <c:y val="6.5660884998845273E-2"/>
                </c:manualLayout>
              </c:layout>
              <c:showLegendKey val="1"/>
              <c:showCatName val="1"/>
              <c:showPercent val="1"/>
            </c:dLbl>
            <c:dLbl>
              <c:idx val="5"/>
              <c:layout>
                <c:manualLayout>
                  <c:x val="0"/>
                  <c:y val="0.17347693014742827"/>
                </c:manualLayout>
              </c:layout>
              <c:tx>
                <c:rich>
                  <a:bodyPr/>
                  <a:lstStyle/>
                  <a:p>
                    <a:r>
                      <a:rPr lang="it-IT" dirty="0" smtClean="0"/>
                      <a:t>TITOLO </a:t>
                    </a:r>
                    <a:r>
                      <a:rPr lang="it-IT" dirty="0"/>
                      <a:t>3 - ENTRATE EXTRATRIBUTARIE
20%</a:t>
                    </a:r>
                  </a:p>
                </c:rich>
              </c:tx>
              <c:showLegendKey val="1"/>
              <c:showCatName val="1"/>
              <c:showPercent val="1"/>
            </c:dLbl>
            <c:dLbl>
              <c:idx val="6"/>
              <c:layout>
                <c:manualLayout>
                  <c:x val="-2.6216722909636312E-2"/>
                  <c:y val="0.33922824537285468"/>
                </c:manualLayout>
              </c:layout>
              <c:tx>
                <c:rich>
                  <a:bodyPr/>
                  <a:lstStyle/>
                  <a:p>
                    <a:r>
                      <a:rPr lang="it-IT" dirty="0" smtClean="0"/>
                      <a:t>TITOLO</a:t>
                    </a:r>
                    <a:r>
                      <a:rPr lang="it-IT" baseline="0" dirty="0" smtClean="0"/>
                      <a:t> </a:t>
                    </a:r>
                    <a:r>
                      <a:rPr lang="it-IT" dirty="0" smtClean="0"/>
                      <a:t>4 </a:t>
                    </a:r>
                    <a:r>
                      <a:rPr lang="it-IT" dirty="0"/>
                      <a:t>- ENTRATE IN CONTO CAPITALE
7%</a:t>
                    </a:r>
                  </a:p>
                </c:rich>
              </c:tx>
              <c:showLegendKey val="1"/>
              <c:showCatName val="1"/>
              <c:showPercent val="1"/>
            </c:dLbl>
            <c:dLbl>
              <c:idx val="7"/>
              <c:layout>
                <c:manualLayout>
                  <c:x val="-7.2803591858710145E-2"/>
                  <c:y val="9.1385724669804547E-2"/>
                </c:manualLayout>
              </c:layout>
              <c:tx>
                <c:rich>
                  <a:bodyPr/>
                  <a:lstStyle/>
                  <a:p>
                    <a:r>
                      <a:rPr lang="it-IT" dirty="0" smtClean="0"/>
                      <a:t>TITOLO </a:t>
                    </a:r>
                    <a:r>
                      <a:rPr lang="it-IT" dirty="0"/>
                      <a:t>5 - ENTRATE DA RIDUZIONE DI ATTIVITA' FINANZIARIE
0%</a:t>
                    </a:r>
                  </a:p>
                </c:rich>
              </c:tx>
              <c:showLegendKey val="1"/>
              <c:showCatName val="1"/>
              <c:showPercent val="1"/>
            </c:dLbl>
            <c:dLbl>
              <c:idx val="8"/>
              <c:layout>
                <c:manualLayout>
                  <c:x val="-6.2403737994289284E-2"/>
                  <c:y val="0.20403022016327499"/>
                </c:manualLayout>
              </c:layout>
              <c:showLegendKey val="1"/>
              <c:showCatName val="1"/>
              <c:showPercent val="1"/>
            </c:dLbl>
            <c:dLbl>
              <c:idx val="10"/>
              <c:layout>
                <c:manualLayout>
                  <c:x val="-0.18545886892343599"/>
                  <c:y val="1.5730329656277919E-2"/>
                </c:manualLayout>
              </c:layout>
              <c:showLegendKey val="1"/>
              <c:showCatName val="1"/>
              <c:showPercent val="1"/>
            </c:dLbl>
            <c:txPr>
              <a:bodyPr/>
              <a:lstStyle/>
              <a:p>
                <a:pPr>
                  <a:defRPr>
                    <a:solidFill>
                      <a:srgbClr val="000000"/>
                    </a:solidFill>
                  </a:defRPr>
                </a:pPr>
                <a:endParaRPr lang="it-IT"/>
              </a:p>
            </c:txPr>
            <c:showLegendKey val="1"/>
            <c:showCatName val="1"/>
            <c:showPercent val="1"/>
          </c:dLbls>
          <c:cat>
            <c:strRef>
              <c:f>ENTRATE!$A$5:$A$15</c:f>
              <c:strCache>
                <c:ptCount val="11"/>
                <c:pt idx="0">
                  <c:v>FONDO PLURIENNALE VINCOLATO PER SPESE CORRENTI</c:v>
                </c:pt>
                <c:pt idx="1">
                  <c:v>FONDO PLURIENNALE VINCOLATO PER SPESE IN CONTO CAPITALE</c:v>
                </c:pt>
                <c:pt idx="2">
                  <c:v>UTILIZZO AVANZO DI AMMINISTRAZIONE</c:v>
                </c:pt>
                <c:pt idx="3">
                  <c:v>TITIOL 1- ENTRATE CORRENTI DI NAUTRA TRIBUTARIA, CONTRIBUTIVA E PEREQUATIVA </c:v>
                </c:pt>
                <c:pt idx="4">
                  <c:v>TITOLO 2 - TRASFERIMENTI CORRENTI</c:v>
                </c:pt>
                <c:pt idx="5">
                  <c:v>TOTOLO 3 - ENTRATE EXTRATRIBUTARIE</c:v>
                </c:pt>
                <c:pt idx="6">
                  <c:v>TOTOLO 4 - ENTRATE IN CONTO CAPITALE</c:v>
                </c:pt>
                <c:pt idx="7">
                  <c:v>TOTOLO 5 - ENTRATE DA RIDUZIONE DI ATTIVITA' FINANZIARIE</c:v>
                </c:pt>
                <c:pt idx="8">
                  <c:v>TITOLO 6 - ACCENSIONE DI PRESTITI</c:v>
                </c:pt>
                <c:pt idx="9">
                  <c:v>TITOLO 7 - ANTICIPAZIONE DA ISITUTO TESORIERE</c:v>
                </c:pt>
                <c:pt idx="10">
                  <c:v>TITOLO 9 - ENTRATE PER PARTITE DI GIRO</c:v>
                </c:pt>
              </c:strCache>
            </c:strRef>
          </c:cat>
          <c:val>
            <c:numRef>
              <c:f>ENTRATE!$B$5:$B$15</c:f>
              <c:numCache>
                <c:formatCode>#,##0.00</c:formatCode>
                <c:ptCount val="11"/>
                <c:pt idx="0">
                  <c:v>115749.61</c:v>
                </c:pt>
                <c:pt idx="1">
                  <c:v>512004.94</c:v>
                </c:pt>
                <c:pt idx="2">
                  <c:v>78688.52</c:v>
                </c:pt>
                <c:pt idx="3">
                  <c:v>5934861.4700000035</c:v>
                </c:pt>
                <c:pt idx="4">
                  <c:v>186984.67</c:v>
                </c:pt>
                <c:pt idx="5">
                  <c:v>2322794</c:v>
                </c:pt>
                <c:pt idx="6">
                  <c:v>788862.18999999622</c:v>
                </c:pt>
                <c:pt idx="7">
                  <c:v>0</c:v>
                </c:pt>
                <c:pt idx="8">
                  <c:v>0</c:v>
                </c:pt>
                <c:pt idx="10">
                  <c:v>1343000</c:v>
                </c:pt>
              </c:numCache>
            </c:numRef>
          </c:val>
        </c:ser>
        <c:ser>
          <c:idx val="1"/>
          <c:order val="1"/>
          <c:tx>
            <c:strRef>
              <c:f>ENTRATE!$A$5:$A$15</c:f>
              <c:strCache>
                <c:ptCount val="1"/>
                <c:pt idx="0">
                  <c:v>FONDO PLURIENNALE VINCOLATO PER SPESE CORRENTI FONDO PLURIENNALE VINCOLATO PER SPESE IN CONTO CAPITALE UTILIZZO AVANZO DI AMMINISTRAZIONE TITIOL 1- ENTRATE CORRENTI DI NAUTRA TRIBUTARIA, CONTRIBUTIVA E PEREQUATIVA  TITOLO 2 - TRASFERIMENTI CORRENTI TOTOLO 3 - ENTRATE EXTRATRIBUTARIE</c:v>
                </c:pt>
              </c:strCache>
            </c:strRef>
          </c:tx>
          <c:val>
            <c:numLit>
              <c:formatCode>General</c:formatCode>
              <c:ptCount val="1"/>
              <c:pt idx="0">
                <c:v>1</c:v>
              </c:pt>
            </c:numLit>
          </c:val>
        </c:ser>
      </c:pie3DChart>
    </c:plotArea>
    <c:plotVisOnly val="1"/>
    <c:dispBlanksAs val="zero"/>
  </c:chart>
  <c:spPr>
    <a:gradFill>
      <a:gsLst>
        <a:gs pos="0">
          <a:srgbClr val="5E9EFF"/>
        </a:gs>
        <a:gs pos="39999">
          <a:srgbClr val="85C2FF"/>
        </a:gs>
        <a:gs pos="70000">
          <a:srgbClr val="C4D6EB"/>
        </a:gs>
        <a:gs pos="100000">
          <a:srgbClr val="FFEBFA"/>
        </a:gs>
      </a:gsLst>
      <a:lin ang="5400000" scaled="0"/>
    </a:gradFill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it-IT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pie3DChart>
        <c:varyColors val="1"/>
        <c:ser>
          <c:idx val="0"/>
          <c:order val="0"/>
          <c:dLbls>
            <c:dLbl>
              <c:idx val="0"/>
              <c:tx>
                <c:rich>
                  <a:bodyPr/>
                  <a:lstStyle/>
                  <a:p>
                    <a:r>
                      <a:rPr lang="it-IT" sz="2000" dirty="0"/>
                      <a:t>IMPOSTA MUNICIPALE </a:t>
                    </a:r>
                    <a:r>
                      <a:rPr lang="it-IT" sz="2000" dirty="0" smtClean="0"/>
                      <a:t>PROPRIA</a:t>
                    </a:r>
                    <a:r>
                      <a:rPr lang="it-IT" sz="2000" dirty="0"/>
                      <a:t>
1.777.097,25
30%</a:t>
                    </a:r>
                    <a:endParaRPr lang="it-IT" dirty="0"/>
                  </a:p>
                </c:rich>
              </c:tx>
              <c:showVal val="1"/>
              <c:showCatName val="1"/>
              <c:showPercent val="1"/>
            </c:dLbl>
            <c:dLbl>
              <c:idx val="1"/>
              <c:tx>
                <c:rich>
                  <a:bodyPr/>
                  <a:lstStyle/>
                  <a:p>
                    <a:r>
                      <a:rPr lang="it-IT" sz="2000"/>
                      <a:t>ADDIZIONALE COMUNALE </a:t>
                    </a:r>
                    <a:r>
                      <a:rPr lang="it-IT" sz="2000" smtClean="0"/>
                      <a:t>IRPEF</a:t>
                    </a:r>
                  </a:p>
                  <a:p>
                    <a:r>
                      <a:rPr lang="it-IT" sz="2000" smtClean="0"/>
                      <a:t>780.000,00</a:t>
                    </a:r>
                    <a:r>
                      <a:rPr lang="it-IT" sz="2000"/>
                      <a:t>
13%</a:t>
                    </a:r>
                    <a:endParaRPr lang="it-IT"/>
                  </a:p>
                </c:rich>
              </c:tx>
              <c:showCatName val="1"/>
              <c:showPercent val="1"/>
            </c:dLbl>
            <c:dLbl>
              <c:idx val="2"/>
              <c:tx>
                <c:rich>
                  <a:bodyPr/>
                  <a:lstStyle/>
                  <a:p>
                    <a:r>
                      <a:rPr lang="it-IT" sz="2000" dirty="0"/>
                      <a:t>TASSA SUI SERVIZI </a:t>
                    </a:r>
                    <a:r>
                      <a:rPr lang="it-IT" sz="2000" dirty="0" smtClean="0"/>
                      <a:t>COMUNALI</a:t>
                    </a:r>
                  </a:p>
                  <a:p>
                    <a:r>
                      <a:rPr lang="it-IT" sz="2000" dirty="0" smtClean="0"/>
                      <a:t>1.494.037,04</a:t>
                    </a:r>
                    <a:r>
                      <a:rPr lang="it-IT" sz="2000" dirty="0"/>
                      <a:t>
25%</a:t>
                    </a:r>
                    <a:endParaRPr lang="it-IT" dirty="0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0.27933393402529899"/>
                  <c:y val="8.1865083833706095E-2"/>
                </c:manualLayout>
              </c:layout>
              <c:tx>
                <c:rich>
                  <a:bodyPr/>
                  <a:lstStyle/>
                  <a:p>
                    <a:r>
                      <a:rPr lang="it-IT" sz="2000" dirty="0"/>
                      <a:t>FONDO DI SOLIDARIETA' </a:t>
                    </a:r>
                    <a:r>
                      <a:rPr lang="it-IT" sz="2000" dirty="0" smtClean="0"/>
                      <a:t>COMUNALE</a:t>
                    </a:r>
                  </a:p>
                  <a:p>
                    <a:r>
                      <a:rPr lang="it-IT" sz="2000" dirty="0" smtClean="0"/>
                      <a:t>1.764.147,95</a:t>
                    </a:r>
                    <a:r>
                      <a:rPr lang="it-IT" sz="2000" dirty="0"/>
                      <a:t>
30%</a:t>
                    </a:r>
                    <a:endParaRPr lang="it-IT" dirty="0"/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-0.2997398691739712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it-IT" sz="2000"/>
                      <a:t>ENTRATE TRIBUTARIE </a:t>
                    </a:r>
                    <a:r>
                      <a:rPr lang="it-IT" sz="2000" smtClean="0"/>
                      <a:t>DIVERSE</a:t>
                    </a:r>
                  </a:p>
                  <a:p>
                    <a:r>
                      <a:rPr lang="it-IT" sz="2000" smtClean="0"/>
                      <a:t>119.579,23</a:t>
                    </a:r>
                    <a:r>
                      <a:rPr lang="it-IT" sz="2000"/>
                      <a:t>
2%</a:t>
                    </a:r>
                    <a:endParaRPr lang="it-IT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2000"/>
                </a:pPr>
                <a:endParaRPr lang="it-IT"/>
              </a:p>
            </c:txPr>
            <c:showCatName val="1"/>
            <c:showPercent val="1"/>
            <c:showLeaderLines val="1"/>
          </c:dLbls>
          <c:cat>
            <c:strRef>
              <c:f>'ENTR. TRIB.'!$A$5:$A$9</c:f>
              <c:strCache>
                <c:ptCount val="5"/>
                <c:pt idx="0">
                  <c:v>IMPOSTA MUNICIPALE PRORIA</c:v>
                </c:pt>
                <c:pt idx="1">
                  <c:v>ADDIZIONALE COMUNALE IRPEF</c:v>
                </c:pt>
                <c:pt idx="2">
                  <c:v>TASSA SUI SERVIZI COMUNALI</c:v>
                </c:pt>
                <c:pt idx="3">
                  <c:v>FONDO DI SOLIDARIETA' COMUNALE</c:v>
                </c:pt>
                <c:pt idx="4">
                  <c:v>ENTRATE TRIBUTARIE DIVERSE</c:v>
                </c:pt>
              </c:strCache>
            </c:strRef>
          </c:cat>
          <c:val>
            <c:numRef>
              <c:f>'ENTR. TRIB.'!$B$5:$B$9</c:f>
              <c:numCache>
                <c:formatCode>#,##0.00</c:formatCode>
                <c:ptCount val="5"/>
                <c:pt idx="0">
                  <c:v>1777097.25</c:v>
                </c:pt>
                <c:pt idx="1">
                  <c:v>780000</c:v>
                </c:pt>
                <c:pt idx="2">
                  <c:v>1494037.04</c:v>
                </c:pt>
                <c:pt idx="3">
                  <c:v>1764147.95</c:v>
                </c:pt>
                <c:pt idx="4">
                  <c:v>119579.23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it-IT"/>
  <c:chart>
    <c:view3D>
      <c:perspective val="0"/>
    </c:view3D>
    <c:plotArea>
      <c:layout>
        <c:manualLayout>
          <c:layoutTarget val="inner"/>
          <c:xMode val="edge"/>
          <c:yMode val="edge"/>
          <c:x val="0.19017447362698786"/>
          <c:y val="0.33707865168539342"/>
          <c:w val="0.45483394942454702"/>
          <c:h val="0.32022471910112421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1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5"/>
            <c:spPr>
              <a:solidFill>
                <a:srgbClr val="FF8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7.5212404005054911E-2"/>
                  <c:y val="6.9388326859941327E-2"/>
                </c:manualLayout>
              </c:layout>
              <c:tx>
                <c:rich>
                  <a:bodyPr/>
                  <a:lstStyle/>
                  <a:p>
                    <a:pPr>
                      <a:defRPr sz="1800" b="0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r>
                      <a:rPr lang="it-IT" sz="1800"/>
                      <a:t>75% SPESE CORRENTI</a:t>
                    </a:r>
                    <a:endParaRPr lang="it-IT"/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1"/>
              <c:layout>
                <c:manualLayout>
                  <c:x val="-2.15005043207557E-2"/>
                  <c:y val="6.0727272533467498E-2"/>
                </c:manualLayout>
              </c:layout>
              <c:tx>
                <c:rich>
                  <a:bodyPr/>
                  <a:lstStyle/>
                  <a:p>
                    <a:pPr>
                      <a:defRPr sz="1800" b="0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r>
                      <a:rPr lang="it-IT" sz="1800"/>
                      <a:t>12%
SPESE IN CONTO CAPITALE</a:t>
                    </a:r>
                    <a:endParaRPr lang="it-IT"/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2"/>
              <c:layout>
                <c:manualLayout>
                  <c:x val="-1.255577427821521E-2"/>
                  <c:y val="-7.5851039878143151E-2"/>
                </c:manualLayout>
              </c:layout>
              <c:dLblPos val="bestFit"/>
              <c:showPercent val="1"/>
            </c:dLbl>
            <c:dLbl>
              <c:idx val="3"/>
              <c:layout>
                <c:manualLayout>
                  <c:x val="-6.1087769536575503E-3"/>
                  <c:y val="-0.25871225857157665"/>
                </c:manualLayout>
              </c:layout>
              <c:tx>
                <c:rich>
                  <a:bodyPr/>
                  <a:lstStyle/>
                  <a:p>
                    <a:pPr>
                      <a:defRPr sz="1800" b="0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r>
                      <a:rPr lang="it-IT" sz="1800"/>
                      <a:t>1% RIMBORSO PRESITI</a:t>
                    </a:r>
                    <a:endParaRPr lang="it-IT"/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dLbl>
              <c:idx val="4"/>
              <c:layout>
                <c:manualLayout>
                  <c:x val="5.7237168270632785E-2"/>
                  <c:y val="-9.8873101702333779E-2"/>
                </c:manualLayout>
              </c:layout>
              <c:dLblPos val="bestFit"/>
              <c:showPercent val="1"/>
            </c:dLbl>
            <c:dLbl>
              <c:idx val="5"/>
              <c:layout>
                <c:manualLayout>
                  <c:x val="0.21739078852182725"/>
                  <c:y val="-0.10167855354888505"/>
                </c:manualLayout>
              </c:layout>
              <c:tx>
                <c:rich>
                  <a:bodyPr/>
                  <a:lstStyle/>
                  <a:p>
                    <a:pPr>
                      <a:defRPr sz="1800" b="0" i="0" u="none" strike="noStrike" baseline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defRPr>
                    </a:pPr>
                    <a:r>
                      <a:rPr lang="it-IT" sz="1800"/>
                      <a:t>12% USCITE CONTO TERZI</a:t>
                    </a:r>
                    <a:endParaRPr lang="it-IT"/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</c:dLbl>
            <c:numFmt formatCode="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8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it-IT"/>
              </a:p>
            </c:txPr>
            <c:showPercent val="1"/>
            <c:showLeaderLines val="1"/>
            <c:leaderLines>
              <c:spPr>
                <a:ln>
                  <a:solidFill>
                    <a:srgbClr val="000000"/>
                  </a:solidFill>
                </a:ln>
              </c:spPr>
            </c:leaderLines>
          </c:dLbls>
          <c:cat>
            <c:strRef>
              <c:f>SPESE!$A$5:$A$10</c:f>
              <c:strCache>
                <c:ptCount val="6"/>
                <c:pt idx="0">
                  <c:v>TITOLO 1 - SPESE CORRENTI</c:v>
                </c:pt>
                <c:pt idx="1">
                  <c:v>TITOLO 2 - SPESE IN CONTO CAPITALE</c:v>
                </c:pt>
                <c:pt idx="2">
                  <c:v>TITOLO 3 - SPESE PER INCREMENTO DI ATTVITA' FINANZIARIE</c:v>
                </c:pt>
                <c:pt idx="3">
                  <c:v>TITOLO 4 - RIMBORSO PRESTITI</c:v>
                </c:pt>
                <c:pt idx="4">
                  <c:v>TITOLO 5 - CHIUSURA ANTICIPAZIONI RICEVUTE DA TESORIERE</c:v>
                </c:pt>
                <c:pt idx="5">
                  <c:v>TITOLO 7 - USCITE PER CONTO DI TERZI E PARTITE DI GIRO</c:v>
                </c:pt>
              </c:strCache>
            </c:strRef>
          </c:cat>
          <c:val>
            <c:numRef>
              <c:f>SPESE!$B$5:$B$10</c:f>
              <c:numCache>
                <c:formatCode>#,##0.00</c:formatCode>
                <c:ptCount val="6"/>
                <c:pt idx="0">
                  <c:v>8449489.75</c:v>
                </c:pt>
                <c:pt idx="1">
                  <c:v>1384555.6500000001</c:v>
                </c:pt>
                <c:pt idx="2">
                  <c:v>0</c:v>
                </c:pt>
                <c:pt idx="3">
                  <c:v>105900</c:v>
                </c:pt>
                <c:pt idx="4">
                  <c:v>0</c:v>
                </c:pt>
                <c:pt idx="5">
                  <c:v>1343000</c:v>
                </c:pt>
              </c:numCache>
            </c:numRef>
          </c:val>
        </c:ser>
        <c:dLbls>
          <c:showPercent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FF"/>
    </a:solidFill>
    <a:ln w="3175">
      <a:solidFill>
        <a:schemeClr val="bg1"/>
      </a:solidFill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it-IT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61C08C4-46E6-4B57-8A27-0EA045AB38D1}" type="datetimeFigureOut">
              <a:rPr lang="it-IT"/>
              <a:pPr>
                <a:defRPr/>
              </a:pPr>
              <a:t>19/08/2014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4E76A91-FBAD-4262-B33A-4E565E3F1FA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4E44577-B9DD-40F0-9A34-486C2A1F1525}" type="datetimeFigureOut">
              <a:rPr lang="it-IT"/>
              <a:pPr>
                <a:defRPr/>
              </a:pPr>
              <a:t>19/08/2014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EC141FD-6132-4DC8-89D8-6D14AFC4F3D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it-IT" dirty="0" smtClean="0"/>
              <a:t>Clima generale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it-IT" dirty="0" smtClean="0"/>
              <a:t>Tensioni sociali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it-IT" dirty="0" smtClean="0"/>
              <a:t>Necessità di analizzare il contesto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it-IT" dirty="0" smtClean="0"/>
              <a:t>Progettare il futuro</a:t>
            </a:r>
          </a:p>
          <a:p>
            <a:pPr marL="171450" indent="-171450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it-IT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endParaRPr lang="it-IT" dirty="0"/>
          </a:p>
        </p:txBody>
      </p:sp>
      <p:sp>
        <p:nvSpPr>
          <p:cNvPr id="17411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C28717-CBA0-4EB7-8D38-B1CD35CD296E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Tx/>
              <a:buChar char="•"/>
            </a:pPr>
            <a:r>
              <a:rPr lang="it-IT" smtClean="0"/>
              <a:t>Il D.lgs n.118 del Giugno 2011 disciplina la normativa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•"/>
            </a:pPr>
            <a:r>
              <a:rPr lang="it-IT" smtClean="0"/>
              <a:t>È volontà dello Stato non consentire l’indebitamento degli Enti Locali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•"/>
            </a:pPr>
            <a:r>
              <a:rPr lang="it-IT" smtClean="0"/>
              <a:t>La contabilità armonizzata consente di rappresentare con maggior verità i conti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•"/>
            </a:pPr>
            <a:r>
              <a:rPr lang="it-IT" smtClean="0"/>
              <a:t>Entrate correnti – patto di stabilità = spesa corrente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•"/>
            </a:pPr>
            <a:endParaRPr lang="it-IT" smtClean="0"/>
          </a:p>
        </p:txBody>
      </p:sp>
      <p:sp>
        <p:nvSpPr>
          <p:cNvPr id="25603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1ED88C-1AA3-440D-A5B5-E5D854D5A638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29699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79BFCD6-8E73-4D57-BDD8-8B39BA2CDE21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31747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B2FE9D-5D7D-4AB7-86B2-4A40F2253792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34819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E45C5A-3B76-4DCE-A464-2EFE5574B572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38915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EFAEDD3-9F81-4051-9F46-97DAAA519ABD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it-IT" smtClean="0"/>
              <a:t>IL FONDO PLURIENNALE SERVE PER FINANZIARE SPESE SORTE NEGLI ESERCIZI PRECEDENTI MA RINVIATE NEL TEMPO DOVE SORGERA L’OBBLIGAZIONE –OPERE E RELATIVO PAGAMENTO. SI TRATTA QUINDI DI ENTRATA CHE SERVE PER FINANZIARE SPECIFICHE SPESE NEGLI E NELL’ESERCIZIO PRECEDENTE E CHE TROVERA’ MANIFESTAZIONE MONETARIA NELL’ESERICIZI SUCCESSIVI.</a:t>
            </a:r>
          </a:p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64515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CEEFB3-887B-43CB-8FFC-DDF190B798DE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23F88-C57B-4EA6-A47B-959DD59D8F77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ED207-D56A-4468-B416-3D1B26BBC50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11560-B6CC-4ED2-A1D6-F32D55BD75AE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BC5AD-7356-4212-9EF0-BAFA99098CE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2BAA5-F66E-43E6-9952-80E8008D822C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08589-DCC9-44C7-A3A0-9799E4FF734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10171-52E1-4B3B-B37B-10664A03242A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BFDF7-15F8-4C52-9408-42E4DD2B7A8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t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t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6683B-D46A-4CF7-8CEA-E41E0836A301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2FAE2-69BC-4C1E-9234-FEF519FC4BD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F0585-1013-4309-92AB-75A36DAF5D4E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5171F-E0D9-4CA8-B327-96FCF3D7029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F769F-27CB-47E3-A0C8-7268D36D66B6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BBC20-5718-4518-A662-7D2B756B3F8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04769-E3E9-456E-8B6E-C26173BB0ED3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E5130-6521-422F-969D-38BCB0D8C8E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811E5-A8C0-49F2-B6E0-5AD884605CAB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150D5-AEFB-4A55-8DD8-D4C2862BCE8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FF0E-1534-4F76-8378-31DD3B06F77B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EA0E7-094F-4B2C-A3DB-862C9E5DB65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 anchor="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4C768-DEDC-435A-885C-CFD82F8D29DB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8E1DD-98EE-4C6F-B7B2-1F0AABFCFAC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457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9230A54-B604-4392-B836-2722F6B45EC9}" type="datetimeFigureOut">
              <a:rPr lang="en-US"/>
              <a:pPr>
                <a:defRPr/>
              </a:pPr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65B977D-1B75-4927-9E4D-BEEB50B1830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orbe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orbe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orbe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orbel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it-IT" smtClean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827338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dirty="0" smtClean="0"/>
              <a:t>Minori risorse, maggiori efficienze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sz="4400" dirty="0" smtClean="0">
                <a:solidFill>
                  <a:schemeClr val="bg1"/>
                </a:solidFill>
              </a:rPr>
              <a:t>La politica del fare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sz="2000" dirty="0" smtClean="0">
                <a:solidFill>
                  <a:schemeClr val="bg1"/>
                </a:solidFill>
              </a:rPr>
              <a:t>Stefano </a:t>
            </a:r>
            <a:r>
              <a:rPr lang="it-IT" sz="2000" dirty="0" err="1" smtClean="0">
                <a:solidFill>
                  <a:schemeClr val="bg1"/>
                </a:solidFill>
              </a:rPr>
              <a:t>Boccanera</a:t>
            </a:r>
            <a:r>
              <a:rPr lang="it-IT" sz="2000" dirty="0" smtClean="0">
                <a:solidFill>
                  <a:schemeClr val="bg1"/>
                </a:solidFill>
              </a:rPr>
              <a:t>, assessore bilancio-tributi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sz="2000" dirty="0" smtClean="0">
                <a:solidFill>
                  <a:schemeClr val="bg1"/>
                </a:solidFill>
              </a:rPr>
              <a:t>30 luglio 2014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 sz="44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 sz="4400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 sz="4400" dirty="0">
              <a:solidFill>
                <a:schemeClr val="bg1"/>
              </a:solidFill>
            </a:endParaRPr>
          </a:p>
        </p:txBody>
      </p:sp>
      <p:pic>
        <p:nvPicPr>
          <p:cNvPr id="15363" name="Immagin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50988"/>
            <a:ext cx="9144000" cy="219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CasellaDiTesto 4"/>
          <p:cNvSpPr txBox="1">
            <a:spLocks noChangeArrowheads="1"/>
          </p:cNvSpPr>
          <p:nvPr/>
        </p:nvSpPr>
        <p:spPr bwMode="auto">
          <a:xfrm>
            <a:off x="1600200" y="582295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it-IT">
              <a:latin typeface="Corbel" pitchFamily="34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995803" y="593838"/>
            <a:ext cx="4667873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Bilancio di previsione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Una nuova amministrazione</a:t>
            </a:r>
          </a:p>
        </p:txBody>
      </p:sp>
      <p:sp>
        <p:nvSpPr>
          <p:cNvPr id="16386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it-IT" smtClean="0"/>
          </a:p>
          <a:p>
            <a:pPr marL="0" indent="0" eaLnBrk="1" hangingPunct="1">
              <a:buFont typeface="Arial" charset="0"/>
              <a:buNone/>
            </a:pPr>
            <a:endParaRPr lang="it-IT" smtClean="0"/>
          </a:p>
          <a:p>
            <a:pPr marL="0" indent="0" eaLnBrk="1" hangingPunct="1">
              <a:buFont typeface="Arial" charset="0"/>
              <a:buNone/>
            </a:pPr>
            <a:endParaRPr lang="it-IT" smtClean="0"/>
          </a:p>
          <a:p>
            <a:pPr marL="0" indent="0" eaLnBrk="1" hangingPunct="1">
              <a:buFont typeface="Arial" charset="0"/>
              <a:buNone/>
            </a:pPr>
            <a:endParaRPr lang="it-IT" smtClean="0"/>
          </a:p>
          <a:p>
            <a:pPr marL="0" indent="0" eaLnBrk="1" hangingPunct="1">
              <a:buFont typeface="Arial" charset="0"/>
              <a:buNone/>
            </a:pPr>
            <a:r>
              <a:rPr lang="it-IT" smtClean="0"/>
              <a:t>Occorre prudenza e visione sul futuro, insieme</a:t>
            </a:r>
          </a:p>
        </p:txBody>
      </p:sp>
      <p:sp>
        <p:nvSpPr>
          <p:cNvPr id="5" name="Rettangolo 4"/>
          <p:cNvSpPr/>
          <p:nvPr/>
        </p:nvSpPr>
        <p:spPr>
          <a:xfrm>
            <a:off x="857250" y="1912938"/>
            <a:ext cx="7059613" cy="15081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it-IT" dirty="0">
                <a:latin typeface="+mn-lt"/>
              </a:rPr>
              <a:t>Subentrare in corsa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it-IT" sz="2000" dirty="0">
                <a:latin typeface="+mn-lt"/>
              </a:rPr>
              <a:t>Rispettare</a:t>
            </a:r>
            <a:r>
              <a:rPr lang="it-IT" dirty="0">
                <a:latin typeface="+mn-lt"/>
              </a:rPr>
              <a:t> le norme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it-IT" dirty="0">
                <a:latin typeface="+mn-lt"/>
              </a:rPr>
              <a:t>Mantenere i contratti in essere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it-IT" dirty="0">
                <a:latin typeface="+mn-lt"/>
              </a:rPr>
              <a:t>Verificare la situazione generale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>
              <a:latin typeface="+mn-lt"/>
            </a:endParaRPr>
          </a:p>
        </p:txBody>
      </p:sp>
      <p:sp>
        <p:nvSpPr>
          <p:cNvPr id="16388" name="Rettangolo 6"/>
          <p:cNvSpPr>
            <a:spLocks noChangeArrowheads="1"/>
          </p:cNvSpPr>
          <p:nvPr/>
        </p:nvSpPr>
        <p:spPr bwMode="auto">
          <a:xfrm>
            <a:off x="4041775" y="3390900"/>
            <a:ext cx="44037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1450" indent="-171450">
              <a:buFont typeface="Arial" charset="0"/>
              <a:buChar char="•"/>
            </a:pPr>
            <a:r>
              <a:rPr lang="it-IT">
                <a:latin typeface="Corbel" pitchFamily="34" charset="0"/>
              </a:rPr>
              <a:t>Clima generale</a:t>
            </a:r>
          </a:p>
          <a:p>
            <a:pPr marL="171450" indent="-171450">
              <a:buFont typeface="Arial" charset="0"/>
              <a:buChar char="•"/>
            </a:pPr>
            <a:r>
              <a:rPr lang="it-IT">
                <a:latin typeface="Corbel" pitchFamily="34" charset="0"/>
              </a:rPr>
              <a:t>Situazione provinciale e comunale</a:t>
            </a:r>
          </a:p>
          <a:p>
            <a:pPr marL="171450" indent="-171450">
              <a:buFont typeface="Arial" charset="0"/>
              <a:buChar char="•"/>
            </a:pPr>
            <a:r>
              <a:rPr lang="it-IT">
                <a:latin typeface="Corbel" pitchFamily="34" charset="0"/>
              </a:rPr>
              <a:t>Necessità di analizzare il contesto</a:t>
            </a:r>
          </a:p>
          <a:p>
            <a:pPr marL="171450" indent="-171450">
              <a:buFont typeface="Arial" charset="0"/>
              <a:buChar char="•"/>
            </a:pPr>
            <a:r>
              <a:rPr lang="it-IT">
                <a:latin typeface="Corbel" pitchFamily="34" charset="0"/>
              </a:rPr>
              <a:t>Progettare il futuro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Nuovi amministratori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Lo schema di bilancio approvato dalla Giunta in data 15 Luglio 2014 è il primo bilancio approvato dalla nuova amministrazione che si è insediata poco più di un mese fa. </a:t>
            </a:r>
            <a:endParaRPr lang="it-IT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sz="11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La </a:t>
            </a:r>
            <a:r>
              <a:rPr lang="it-IT" dirty="0"/>
              <a:t>nuova amministrazione ha iniziato il suo mandato quando le principali attività del 2014 erano già state impostate e in una situazione di incertezza normativa che condiziona il quadro complessivo delle risorse finanziarie </a:t>
            </a:r>
            <a:r>
              <a:rPr lang="it-IT" dirty="0" smtClean="0"/>
              <a:t>disponibili.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Minori risorse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La necessità di tener conto delle molteplici innovazioni nei criteri del prelievo fiscale immobiliare e delle recenti disposizioni normative introdotte dal decreto-legge 24 aprile 2014, n. 66, convertito in legge 23 giugno 2014, n. 89, che prevedono un ulteriore concorso delle province e dei comuni alla riduzione della spesa pubblica, ha reso necessario predisporre il bilancio di previsione privilegiando il principio della prudenza.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18 Giugno, un mese, 42 giorni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In questo mese sono state poste le basi per rivedere le spese di funzionamento della macchina comunale in modo da fare fronte alle riduzioni di risorse finanziarie a causa sia dei minori trasferimenti dallo Stato sia alla contrazione delle entrate comunali a causa del protrarsi della crisi economica. </a:t>
            </a:r>
            <a:endParaRPr lang="it-IT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Le </a:t>
            </a:r>
            <a:r>
              <a:rPr lang="it-IT" dirty="0"/>
              <a:t>azioni intraprese in questo mese dalla nuova amministrazione permetteranno nei prossimi mesi di rivedere e riorganizzare i servizi comunali in modo da ridurre la spesa di funzionamento, attuando in questo modo una </a:t>
            </a:r>
            <a:r>
              <a:rPr lang="it-IT" dirty="0" err="1"/>
              <a:t>spending</a:t>
            </a:r>
            <a:r>
              <a:rPr lang="it-IT" dirty="0"/>
              <a:t> </a:t>
            </a:r>
            <a:r>
              <a:rPr lang="it-IT" dirty="0" err="1"/>
              <a:t>review</a:t>
            </a:r>
            <a:r>
              <a:rPr lang="it-IT" dirty="0"/>
              <a:t>  sollecitata dal Governo centrale per liberare risorse da destinare ai servizi ai cittadini.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Importante bilancio 2014</a:t>
            </a:r>
          </a:p>
        </p:txBody>
      </p:sp>
      <p:sp>
        <p:nvSpPr>
          <p:cNvPr id="21506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it-IT" sz="1800" smtClean="0"/>
              <a:t>Si sarebbe potuto spostare i termini di chiusura del bilancio a Settembre.</a:t>
            </a:r>
          </a:p>
          <a:p>
            <a:pPr marL="0" indent="0" eaLnBrk="1" hangingPunct="1">
              <a:buFont typeface="Arial" charset="0"/>
              <a:buNone/>
            </a:pPr>
            <a:r>
              <a:rPr lang="it-IT" sz="1800" smtClean="0"/>
              <a:t>Importante dare immediata stabilità ai conti e previsione per i prossimi mesi 2014 e trovarsi pronti per le sfide 2015, 2016</a:t>
            </a:r>
          </a:p>
          <a:p>
            <a:pPr marL="0" indent="0" eaLnBrk="1" hangingPunct="1">
              <a:buFont typeface="Arial" charset="0"/>
              <a:buNone/>
            </a:pPr>
            <a:r>
              <a:rPr lang="it-IT" sz="1800" smtClean="0"/>
              <a:t>RIPROGRAMMARE LA SPESA CHE AL 20 GIUGNO PRESENTAVA UNO SQUILIBRIO DI PARTE CORRENTE DI OLTRE 800.000  EURO</a:t>
            </a:r>
          </a:p>
          <a:p>
            <a:pPr marL="0" indent="0" eaLnBrk="1" hangingPunct="1">
              <a:buFont typeface="Arial" charset="0"/>
              <a:buNone/>
            </a:pPr>
            <a:r>
              <a:rPr lang="it-IT" sz="1800" smtClean="0"/>
              <a:t>Necessario uno STOP-AND-GO per mettere in sicurezza i conti, naturale conseguenza l’aumento delle tariffe per alcuni interventi</a:t>
            </a:r>
            <a:endParaRPr lang="it-IT" sz="1400" smtClean="0"/>
          </a:p>
          <a:p>
            <a:pPr marL="0" indent="0" eaLnBrk="1" hangingPunct="1">
              <a:buFont typeface="Arial" charset="0"/>
              <a:buNone/>
            </a:pPr>
            <a:r>
              <a:rPr lang="it-IT" sz="1800" smtClean="0"/>
              <a:t>Urgenza di pareggiare le entrate e le spese con l’aumento della tassazione per non sacrificare lo stato sociale e i servizi in generale organizzati dal Comune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Quali priorità?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Quali sono le missioni fondamentali di un comune al giorno d’oggi ?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Gli interessi del singolo o della collettività?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Vediamo di comprendere quante sono le risorse e in che modo spenderle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Principio fondamentale: “buon padre di famiglia”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Il bilancio armonizzato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12750" y="1600200"/>
          <a:ext cx="8274050" cy="51339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74450"/>
              </a:tblGrid>
              <a:tr h="4154491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II</a:t>
                      </a:r>
                      <a:r>
                        <a:rPr lang="it-IT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</a:t>
                      </a:r>
                      <a: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processo di riforma degli ordinamenti contabili pubblici si fonderà sul percorso di armonizzazione dei sistemi diretto a rendere i bilanci delle amministrazioni pubbliche omogenei, confrontabili e aggregabili.</a:t>
                      </a:r>
                      <a:b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</a:br>
                      <a:endParaRPr lang="it-IT" sz="1600" b="0" i="0" u="none" strike="noStrike" dirty="0" smtClean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  <a:p>
                      <a:pPr algn="just" fontAlgn="t"/>
                      <a: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La contabilità finanziaria rappresenterà ancora il sistema principale e fondamentale ai fini autorizzativi.</a:t>
                      </a:r>
                      <a:r>
                        <a:rPr lang="it-IT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</a:t>
                      </a:r>
                      <a: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La</a:t>
                      </a:r>
                      <a:r>
                        <a:rPr lang="it-IT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</a:t>
                      </a:r>
                      <a: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contabilità finanziaria di competenza cd “potenziata” si affiancherà alla contabilità di cassa e alla contabilità economico-patrimoniale.</a:t>
                      </a:r>
                      <a:b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</a:br>
                      <a:endParaRPr lang="it-IT" sz="1600" b="0" i="0" u="none" strike="noStrike" dirty="0" smtClean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  <a:p>
                      <a:pPr algn="just" fontAlgn="t"/>
                      <a: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Il cambiamento delle regole degli enti locali, attuato con la legge n. 118/2011, si basa sostanzialmente su due fondamentali ambiti che riguardano la modalità di tenuta della contabilità finanziaria, asse portante dell’intero sistema:</a:t>
                      </a:r>
                      <a:b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</a:br>
                      <a:endParaRPr lang="it-IT" sz="1600" b="0" i="0" u="none" strike="noStrike" dirty="0" smtClean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  <a:p>
                      <a:pPr algn="just" fontAlgn="t"/>
                      <a: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• architettura della struttura di bilancio e conseguentemente del “piano dei conti” finanziari;</a:t>
                      </a:r>
                      <a:b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</a:br>
                      <a: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• definizione delle regole di “accertamento” e “impegno”, che comportano una riconsiderazione della modalità stessa di costruire i bilanci e che impattano sulla modalità di attuazione della funzione programmatoria ed autorizzativa</a:t>
                      </a:r>
                      <a:r>
                        <a:rPr lang="it-IT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</a:t>
                      </a:r>
                      <a: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degli organi politici.</a:t>
                      </a:r>
                      <a:b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</a:br>
                      <a:r>
                        <a:rPr lang="it-IT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UN GRAZIE ALLO SFORZO DEI DIPENDENTI E DEL RAGIONIERE CAPO</a:t>
                      </a:r>
                      <a:r>
                        <a:rPr lang="it-IT" sz="16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CHE HA PERMESSO DI AVVIARE QUESTO IMPORTANTE PROGETTO IN ANTICIPO QUESTO.</a:t>
                      </a:r>
                      <a:endParaRPr lang="it-IT" sz="16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sz="4400" dirty="0" smtClean="0"/>
              <a:t>I fini del bilancio armonizzato 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marL="171450" indent="-1714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it-IT" dirty="0"/>
              <a:t>Il </a:t>
            </a:r>
            <a:r>
              <a:rPr lang="it-IT" dirty="0" err="1"/>
              <a:t>D.lgs</a:t>
            </a:r>
            <a:r>
              <a:rPr lang="it-IT" dirty="0"/>
              <a:t> n.118 del Giugno 2011 </a:t>
            </a:r>
            <a:r>
              <a:rPr lang="it-IT" dirty="0" smtClean="0"/>
              <a:t>introduce il concetto di bilancio armonizzato</a:t>
            </a:r>
          </a:p>
          <a:p>
            <a:pPr marL="171450" indent="-171450" eaLnBrk="1" fontAlgn="auto" hangingPunct="1">
              <a:spcAft>
                <a:spcPts val="0"/>
              </a:spcAft>
              <a:buFont typeface="Arial"/>
              <a:buChar char="•"/>
              <a:defRPr/>
            </a:pPr>
            <a:endParaRPr lang="it-IT" sz="1100" dirty="0"/>
          </a:p>
          <a:p>
            <a:pPr marL="171450" indent="-1714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it-IT" dirty="0"/>
              <a:t>È volontà dello </a:t>
            </a:r>
            <a:r>
              <a:rPr lang="it-IT" dirty="0" smtClean="0"/>
              <a:t>Stato, conformemente agli indirizzi CE, ridurre </a:t>
            </a:r>
            <a:r>
              <a:rPr lang="it-IT" dirty="0"/>
              <a:t>l’indebitamento degli Enti </a:t>
            </a:r>
            <a:r>
              <a:rPr lang="it-IT" dirty="0" smtClean="0"/>
              <a:t>Locali</a:t>
            </a:r>
          </a:p>
          <a:p>
            <a:pPr marL="171450" indent="-171450" eaLnBrk="1" fontAlgn="auto" hangingPunct="1">
              <a:spcAft>
                <a:spcPts val="0"/>
              </a:spcAft>
              <a:buFont typeface="Arial"/>
              <a:buChar char="•"/>
              <a:defRPr/>
            </a:pPr>
            <a:endParaRPr lang="it-IT" sz="900" dirty="0"/>
          </a:p>
          <a:p>
            <a:pPr marL="171450" indent="-1714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it-IT" dirty="0"/>
              <a:t>La contabilità armonizzata consente di rappresentare con maggior verità i </a:t>
            </a:r>
            <a:r>
              <a:rPr lang="it-IT" dirty="0" smtClean="0"/>
              <a:t>conti</a:t>
            </a:r>
          </a:p>
          <a:p>
            <a:pPr marL="171450" indent="-171450" eaLnBrk="1" fontAlgn="auto" hangingPunct="1">
              <a:spcAft>
                <a:spcPts val="0"/>
              </a:spcAft>
              <a:buFont typeface="Arial"/>
              <a:buChar char="•"/>
              <a:defRPr/>
            </a:pPr>
            <a:endParaRPr lang="it-IT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Patto di stabilità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Il patto di stabilità interno è l’accordo che lo Stato Italiano ha assunto con gli altri Stati Europei, in sede </a:t>
            </a:r>
            <a:r>
              <a:rPr lang="it-IT" dirty="0" smtClean="0"/>
              <a:t>comunitaria</a:t>
            </a:r>
            <a:r>
              <a:rPr lang="it-IT" dirty="0"/>
              <a:t>.</a:t>
            </a:r>
            <a:r>
              <a:rPr lang="it-IT" dirty="0" smtClean="0"/>
              <a:t> </a:t>
            </a:r>
            <a:endParaRPr lang="it-IT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Gli Enti </a:t>
            </a:r>
            <a:r>
              <a:rPr lang="it-IT" dirty="0"/>
              <a:t>Locali contribuiscono a ridurre il debito pubblico nazionale, osservando, di anno in anno, regole sempre più restrittive</a:t>
            </a:r>
            <a:r>
              <a:rPr lang="it-IT" dirty="0" smtClean="0"/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dirty="0" smtClean="0"/>
              <a:t>Per il </a:t>
            </a:r>
            <a:r>
              <a:rPr lang="it-IT" dirty="0"/>
              <a:t>Comune di Porto Mantovano il Patto di Stabilità Interno, </a:t>
            </a:r>
            <a:r>
              <a:rPr lang="it-IT" dirty="0" smtClean="0"/>
              <a:t> </a:t>
            </a:r>
            <a:r>
              <a:rPr lang="it-IT" dirty="0"/>
              <a:t>anni  2014/2015/2016, imporrà di raggiungere i seguenti obiettivi in termini di saldo finanziario: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Patto di stabilità per Porto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1563" y="1600200"/>
            <a:ext cx="7615237" cy="4525963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2014               </a:t>
            </a:r>
            <a:r>
              <a:rPr lang="it-IT" dirty="0"/>
              <a:t>+</a:t>
            </a:r>
            <a:r>
              <a:rPr lang="it-IT" dirty="0" smtClean="0"/>
              <a:t>    85.000 euro (1° anno </a:t>
            </a:r>
            <a:r>
              <a:rPr lang="it-IT" dirty="0" err="1" smtClean="0"/>
              <a:t>sperim</a:t>
            </a:r>
            <a:r>
              <a:rPr lang="it-IT" dirty="0" smtClean="0"/>
              <a:t>.)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2015               +   578.000 euro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2016               +   622.000 euro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sz="11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Minore spesa corrente rispetto alle entrate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 sz="11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3300" dirty="0" smtClean="0"/>
              <a:t>Necessità </a:t>
            </a:r>
            <a:r>
              <a:rPr lang="it-IT" sz="3300" dirty="0"/>
              <a:t>di rimodulare e rendere più efficace la spesa corrente nell’interesse </a:t>
            </a:r>
            <a:r>
              <a:rPr lang="it-IT" sz="3300" dirty="0" smtClean="0"/>
              <a:t>della Comunità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 sz="33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sz="24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Patto di stabilità in cifre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dirty="0" smtClean="0"/>
              <a:t>+Entrate correnti (</a:t>
            </a:r>
            <a:r>
              <a:rPr lang="it-IT" dirty="0" err="1" smtClean="0"/>
              <a:t>tit</a:t>
            </a:r>
            <a:r>
              <a:rPr lang="it-IT" dirty="0" smtClean="0"/>
              <a:t>.  I,II,III)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dirty="0" smtClean="0"/>
              <a:t>-spesa corrente  (</a:t>
            </a:r>
            <a:r>
              <a:rPr lang="it-IT" dirty="0" err="1" smtClean="0"/>
              <a:t>tit</a:t>
            </a:r>
            <a:r>
              <a:rPr lang="it-IT" dirty="0" smtClean="0"/>
              <a:t>. I tutti i costi)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dirty="0" smtClean="0"/>
              <a:t>+incassi conto capitale (vendite , oneri, </a:t>
            </a:r>
            <a:r>
              <a:rPr lang="it-IT" dirty="0" err="1" smtClean="0"/>
              <a:t>ecc</a:t>
            </a:r>
            <a:r>
              <a:rPr lang="it-IT" dirty="0" smtClean="0"/>
              <a:t>)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dirty="0" smtClean="0"/>
              <a:t>-pagamenti conto capitale (OOPP) =</a:t>
            </a:r>
            <a:endParaRPr lang="it-IT" sz="8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dirty="0" smtClean="0"/>
              <a:t>-------------------------------------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dirty="0" smtClean="0"/>
              <a:t>Il saldo </a:t>
            </a:r>
            <a:r>
              <a:rPr lang="it-IT" dirty="0" err="1" smtClean="0"/>
              <a:t>é</a:t>
            </a:r>
            <a:r>
              <a:rPr lang="it-IT" dirty="0" smtClean="0"/>
              <a:t> superiore all’obiettivo (+85k  -2014) si può utilizzare l’avanzo d’ amministrazione degli anni precedenti per fare OOPP </a:t>
            </a:r>
            <a:endParaRPr lang="it-IT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 entrate comunali 2014 in % </a:t>
            </a:r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</p:nvPr>
        </p:nvGraphicFramePr>
        <p:xfrm>
          <a:off x="197931" y="1600200"/>
          <a:ext cx="8791435" cy="5113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Le entrate comunali 2014, cifre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12750" y="1600200"/>
          <a:ext cx="8385175" cy="44497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70465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DESCRIZIONE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PREVISIONI DI COMPETENZA 2014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1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FONDO PLURIENNALE VINCOLATO PER SPESE CORRENTI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1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115.749,61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1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FONDO PLURIENNALE VINCOLATO PER SPESE IN CONTO CAPITALE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1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512.004,94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1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UTILIZZO AVANZO DI AMMINISTRAZIONE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1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78.688,52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TITIOL 1- ENTRATE CORRENTI DI NAUTRA TRIBUTARIA, CONTRIBUTIVA E PEREQUATIVA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5.934.861,47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TITOLO 2 - TRASFERIMENTI CORRENTI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186.984,67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TITOLO </a:t>
                      </a:r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3 - ENTRATE EXTRATRIBUTARIE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2.322.794,00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TITOLO </a:t>
                      </a:r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4 - ENTRATE IN CONTO CAPITALE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788.862,19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TITOLO 9 - ENTRATE PER PARTITE DI GIRO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1.343.000,00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TOTALE TITOLI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10.576.502,33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TOTALE GENERALE DELLE ENTRATE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11.282.945,40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FONDO DI CASSA ALL'1/1/2014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5.261.132,96</a:t>
                      </a: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Entrate comunali 2014/15/16</a:t>
            </a:r>
          </a:p>
        </p:txBody>
      </p:sp>
      <p:pic>
        <p:nvPicPr>
          <p:cNvPr id="33794" name="Segnaposto contenuto 3"/>
          <p:cNvPicPr>
            <a:picLocks noGrp="1" noChangeAspect="1"/>
          </p:cNvPicPr>
          <p:nvPr>
            <p:ph idx="1"/>
          </p:nvPr>
        </p:nvPicPr>
        <p:blipFill>
          <a:blip r:embed="rId3"/>
          <a:srcRect t="11" b="11"/>
          <a:stretch>
            <a:fillRect/>
          </a:stretch>
        </p:blipFill>
        <p:spPr/>
      </p:pic>
      <p:sp>
        <p:nvSpPr>
          <p:cNvPr id="33795" name="CasellaDiTesto 4"/>
          <p:cNvSpPr txBox="1">
            <a:spLocks noChangeArrowheads="1"/>
          </p:cNvSpPr>
          <p:nvPr/>
        </p:nvSpPr>
        <p:spPr bwMode="auto">
          <a:xfrm>
            <a:off x="825500" y="6367463"/>
            <a:ext cx="60817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orbel" pitchFamily="34" charset="0"/>
              </a:rPr>
              <a:t>Il taglio potrebbe essere superiore per il 2015 e 2016, prudenza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 tipologie di entrate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2400" dirty="0" smtClean="0"/>
              <a:t>Titolo 5, titolo 6, titolo 7: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2400" dirty="0" smtClean="0"/>
              <a:t>5) non sono previste vendite di società partecipate (ASEP)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2400" dirty="0" smtClean="0"/>
              <a:t>6) non è possibile, ai fini del patto di stabilità  (non conta l’entrata ma rileva l’ uscita finanziata con i mutui -  pagamenti OOPP)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2400" dirty="0" smtClean="0"/>
              <a:t>7) anticipazioni da istituto tesoriere (MPS); si ricorre all’anticipo in caso di ritardo negli accrediti , per es. da parte dello  Stato (entro limite Legge): non previsto bil.2014 per fondi di cassa superiori a 5mln.</a:t>
            </a:r>
            <a:endParaRPr lang="it-IT" sz="24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Fondo di solidarietà comunale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847850"/>
          <a:ext cx="8229600" cy="44021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29606"/>
              </a:tblGrid>
              <a:tr h="4335975">
                <a:tc>
                  <a:txBody>
                    <a:bodyPr/>
                    <a:lstStyle/>
                    <a:p>
                      <a:pPr algn="just" fontAlgn="t"/>
                      <a: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Per gli anni 2013 e 2014 è istituito il “Fondo di solidarietà comunale” alimentato con una quota dell’IMU di spettanza dei Comuni</a:t>
                      </a:r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.</a:t>
                      </a:r>
                    </a:p>
                    <a:p>
                      <a:pPr algn="just" fontAlgn="t"/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La </a:t>
                      </a:r>
                      <a: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dotazione del Fondo di solidarietà comunale a livello nazionale è pari a 6.647.114.923,12 euro per l’anno 2014 (tiene già conto delle riduzioni di cui al D.L. 95/2012 come modificato dalla legge 228/2012) e a 6.547.114.923,12 euro per gli anni 2015 e successivi. </a:t>
                      </a:r>
                      <a:endParaRPr lang="it-IT" sz="1800" b="0" i="0" u="none" strike="noStrike" dirty="0" smtClean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  <a:p>
                      <a:pPr algn="just" fontAlgn="t"/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Il </a:t>
                      </a:r>
                      <a: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Fondo di solidarietà comunale </a:t>
                      </a:r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considera l’effettivo </a:t>
                      </a:r>
                      <a: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gettito dell’imposta municipale propria derivante dagli immobili ad uso produttivo classificati nel gruppo catastale D e a tal fine vengono apportate le variazioni compensative in aumento o in diminuzione alla dotazione del fondo.</a:t>
                      </a:r>
                      <a:b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</a:br>
                      <a: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La manovra dello Stato comporta, a carico del Comune di Porto Mantovano, un taglio, rispetto al 2013, </a:t>
                      </a:r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di </a:t>
                      </a:r>
                      <a: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trasferimenti statali </a:t>
                      </a:r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inferiori</a:t>
                      </a:r>
                      <a:r>
                        <a:rPr lang="it-IT" sz="1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per euro</a:t>
                      </a:r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</a:t>
                      </a:r>
                      <a: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562.180,87 a </a:t>
                      </a:r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decorrere dal </a:t>
                      </a:r>
                      <a: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2014 e successivi. </a:t>
                      </a:r>
                      <a:endParaRPr lang="it-IT" sz="1800" b="0" i="0" u="none" strike="noStrike" dirty="0" smtClean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  <a:p>
                      <a:pPr algn="just" fontAlgn="t"/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Ad </a:t>
                      </a:r>
                      <a: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oggi non sono ancora stati comunicati i tagli previsti dal D.L. n. 66/2014 </a:t>
                      </a:r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( </a:t>
                      </a:r>
                      <a:r>
                        <a:rPr lang="it-IT" sz="18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spending</a:t>
                      </a:r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 </a:t>
                      </a:r>
                      <a:r>
                        <a:rPr lang="it-IT" sz="18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review</a:t>
                      </a:r>
                      <a:r>
                        <a:rPr lang="it-IT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</a:t>
                      </a:r>
                      <a: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2014) convertito nella legge n. 89/2014.</a:t>
                      </a:r>
                      <a:br>
                        <a:rPr lang="it-IT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</a:br>
                      <a:endParaRPr lang="it-IT" sz="18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Taglio del trasferimento statale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Rispetto alle entrate 2013 una decurtazione di 562.180 euro a partire dal 2014.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Quindi  ulteriore taglio  e forti incognite per i prossimi anni 2015 e 2016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Forte prudenza prima di stabilire nuovi impegni pluriennali (contratti, appalti, ecc.)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Fondo di solidarietà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2292350"/>
            <a:ext cx="8229600" cy="3833813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Confronto tra 2013 e 2014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Sceso da 2.619.706 contro 1.764.147  (DL 66?)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- 855.559  di minori entrate (“Monti” -562.180 e compartecipazione a favore altri comuni  in base al gettito IMU - </a:t>
            </a:r>
            <a:r>
              <a:rPr lang="it-IT" dirty="0" err="1" smtClean="0"/>
              <a:t>cat</a:t>
            </a:r>
            <a:r>
              <a:rPr lang="it-IT" dirty="0" smtClean="0"/>
              <a:t> d -, -293.379 )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Entrate tributarie in %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7413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Grafico 5"/>
          <p:cNvGraphicFramePr>
            <a:graphicFrameLocks/>
          </p:cNvGraphicFramePr>
          <p:nvPr/>
        </p:nvGraphicFramePr>
        <p:xfrm>
          <a:off x="295218" y="1506016"/>
          <a:ext cx="8545700" cy="5141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Entrate tributarie 2014, cifre</a:t>
            </a: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</p:nvPr>
        </p:nvGraphicFramePr>
        <p:xfrm>
          <a:off x="296863" y="1781175"/>
          <a:ext cx="8389937" cy="42291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75103"/>
                <a:gridCol w="4114800"/>
              </a:tblGrid>
              <a:tr h="499154">
                <a:tc>
                  <a:txBody>
                    <a:bodyPr/>
                    <a:lstStyle/>
                    <a:p>
                      <a:pPr algn="l" fontAlgn="b"/>
                      <a:r>
                        <a:rPr lang="it-IT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DESCRIZIONE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400" b="0" i="0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PREVISIONI DI COMPETENZA 2014</a:t>
                      </a:r>
                    </a:p>
                  </a:txBody>
                  <a:tcPr marL="12700" marR="12700" marT="12700" marB="0" anchor="b"/>
                </a:tc>
              </a:tr>
              <a:tr h="499154">
                <a:tc>
                  <a:txBody>
                    <a:bodyPr/>
                    <a:lstStyle/>
                    <a:p>
                      <a:pPr algn="l" fontAlgn="b"/>
                      <a:r>
                        <a:rPr lang="it-IT" sz="2400" b="0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IMPOSTA MUNICIPALE </a:t>
                      </a:r>
                      <a:r>
                        <a:rPr lang="it-IT" sz="2400" b="0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PROPRIA</a:t>
                      </a:r>
                      <a:endParaRPr lang="it-IT" sz="2400" b="0" i="1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400" b="0" i="1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1.777.097,25</a:t>
                      </a:r>
                    </a:p>
                  </a:txBody>
                  <a:tcPr marL="12700" marR="12700" marT="12700" marB="0" anchor="b"/>
                </a:tc>
              </a:tr>
              <a:tr h="499154">
                <a:tc>
                  <a:txBody>
                    <a:bodyPr/>
                    <a:lstStyle/>
                    <a:p>
                      <a:pPr algn="l" fontAlgn="b"/>
                      <a:r>
                        <a:rPr lang="it-IT" sz="2400" b="0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ADDIZIONALE COMUNALE IRPEF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400" b="0" i="1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780.000,00</a:t>
                      </a:r>
                    </a:p>
                  </a:txBody>
                  <a:tcPr marL="12700" marR="12700" marT="12700" marB="0" anchor="b"/>
                </a:tc>
              </a:tr>
              <a:tr h="499154">
                <a:tc>
                  <a:txBody>
                    <a:bodyPr/>
                    <a:lstStyle/>
                    <a:p>
                      <a:pPr algn="l" fontAlgn="b"/>
                      <a:r>
                        <a:rPr lang="it-IT" sz="2400" b="0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TASSA SUI SERVIZI COMUNALI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400" b="0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1.494.037,04</a:t>
                      </a:r>
                    </a:p>
                  </a:txBody>
                  <a:tcPr marL="12700" marR="12700" marT="12700" marB="0" anchor="b"/>
                </a:tc>
              </a:tr>
              <a:tr h="499154">
                <a:tc>
                  <a:txBody>
                    <a:bodyPr/>
                    <a:lstStyle/>
                    <a:p>
                      <a:pPr algn="l" fontAlgn="b"/>
                      <a:r>
                        <a:rPr lang="it-IT" sz="2400" b="0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FONDO DI SOLIDARIETA' COMUNALE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400" b="0" i="1" u="none" strike="noStrike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1.764.147,95</a:t>
                      </a:r>
                    </a:p>
                  </a:txBody>
                  <a:tcPr marL="12700" marR="12700" marT="12700" marB="0" anchor="b"/>
                </a:tc>
              </a:tr>
              <a:tr h="499154">
                <a:tc>
                  <a:txBody>
                    <a:bodyPr/>
                    <a:lstStyle/>
                    <a:p>
                      <a:pPr algn="l" fontAlgn="b"/>
                      <a:r>
                        <a:rPr lang="it-IT" sz="2400" b="0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ENTRATE TRIBUTARIE DIVERSE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400" b="0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119.579,23</a:t>
                      </a:r>
                    </a:p>
                  </a:txBody>
                  <a:tcPr marL="12700" marR="12700" marT="12700" marB="0" anchor="b"/>
                </a:tc>
              </a:tr>
              <a:tr h="499154">
                <a:tc>
                  <a:txBody>
                    <a:bodyPr/>
                    <a:lstStyle/>
                    <a:p>
                      <a:pPr algn="l" fontAlgn="b"/>
                      <a:r>
                        <a:rPr lang="it-IT" sz="24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TOTALE GENERALE DELLE </a:t>
                      </a:r>
                      <a:r>
                        <a:rPr lang="it-IT" sz="2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ENTRATE  (</a:t>
                      </a:r>
                      <a:r>
                        <a:rPr lang="it-IT" sz="2400" b="1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tit</a:t>
                      </a:r>
                      <a:r>
                        <a:rPr lang="it-IT" sz="2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I)</a:t>
                      </a:r>
                      <a:endParaRPr lang="it-IT" sz="2400" b="1" i="1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4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5.934.861,47</a:t>
                      </a: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Imposta Unica Comunale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401763"/>
            <a:ext cx="8229600" cy="4972050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sz="1600" dirty="0"/>
              <a:t>La legge di stabilità del 2014 (L. 147/2013) è intervenuta sulla tassazione immobiliare locale introducendo la </a:t>
            </a:r>
            <a:r>
              <a:rPr lang="it-IT" sz="1600" dirty="0" smtClean="0"/>
              <a:t>IUC. L'</a:t>
            </a:r>
            <a:r>
              <a:rPr lang="it-IT" sz="1600" b="1" dirty="0" smtClean="0"/>
              <a:t>Imposta </a:t>
            </a:r>
            <a:r>
              <a:rPr lang="it-IT" sz="1600" b="1" dirty="0"/>
              <a:t>Unica Comunale </a:t>
            </a:r>
            <a:r>
              <a:rPr lang="it-IT" sz="1600" dirty="0" smtClean="0"/>
              <a:t>riunisce</a:t>
            </a:r>
            <a:r>
              <a:rPr lang="it-IT" sz="1600" dirty="0"/>
              <a:t>, sotto un'unica sigla, tre imposte:</a:t>
            </a:r>
            <a:br>
              <a:rPr lang="it-IT" sz="1600" dirty="0"/>
            </a:br>
            <a:endParaRPr lang="it-IT" sz="800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it-IT" sz="1600" dirty="0" smtClean="0">
                <a:solidFill>
                  <a:srgbClr val="FFFFFF"/>
                </a:solidFill>
              </a:rPr>
              <a:t>-l'</a:t>
            </a:r>
            <a:r>
              <a:rPr lang="it-IT" sz="1600" b="1" dirty="0" smtClean="0">
                <a:solidFill>
                  <a:srgbClr val="FFFFFF"/>
                </a:solidFill>
              </a:rPr>
              <a:t>IMU</a:t>
            </a:r>
            <a:r>
              <a:rPr lang="it-IT" sz="1600" dirty="0" smtClean="0">
                <a:solidFill>
                  <a:srgbClr val="FFFFFF"/>
                </a:solidFill>
              </a:rPr>
              <a:t> </a:t>
            </a:r>
            <a:r>
              <a:rPr lang="it-IT" sz="1600" dirty="0">
                <a:solidFill>
                  <a:srgbClr val="FFFFFF"/>
                </a:solidFill>
              </a:rPr>
              <a:t>con caratteristiche analoghe a quelle degli ultimi due </a:t>
            </a:r>
            <a:r>
              <a:rPr lang="it-IT" sz="1600" dirty="0" smtClean="0">
                <a:solidFill>
                  <a:srgbClr val="FFFFFF"/>
                </a:solidFill>
              </a:rPr>
              <a:t>anni</a:t>
            </a:r>
            <a:r>
              <a:rPr lang="it-IT" sz="1600" dirty="0">
                <a:solidFill>
                  <a:srgbClr val="FFFFFF"/>
                </a:solidFill>
              </a:rPr>
              <a:t> </a:t>
            </a:r>
            <a:r>
              <a:rPr lang="it-IT" sz="1600" dirty="0" smtClean="0">
                <a:solidFill>
                  <a:srgbClr val="FFFFFF"/>
                </a:solidFill>
              </a:rPr>
              <a:t>ma </a:t>
            </a:r>
            <a:r>
              <a:rPr lang="it-IT" sz="1600" dirty="0">
                <a:solidFill>
                  <a:srgbClr val="FFFFFF"/>
                </a:solidFill>
              </a:rPr>
              <a:t>con l'importante esclusione dell'abitazione principale (tranne alcune categorie catastali cd. di lusso) dal pagamento dell'imposta</a:t>
            </a:r>
            <a:r>
              <a:rPr lang="it-IT" sz="1600" dirty="0" smtClean="0">
                <a:solidFill>
                  <a:srgbClr val="FFFFFF"/>
                </a:solidFill>
              </a:rPr>
              <a:t>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it-IT" sz="1600" dirty="0" smtClean="0">
                <a:solidFill>
                  <a:srgbClr val="FFFFFF"/>
                </a:solidFill>
              </a:rPr>
              <a:t>- </a:t>
            </a:r>
            <a:r>
              <a:rPr lang="it-IT" sz="1600" dirty="0">
                <a:solidFill>
                  <a:srgbClr val="FFFFFF"/>
                </a:solidFill>
              </a:rPr>
              <a:t>la </a:t>
            </a:r>
            <a:r>
              <a:rPr lang="it-IT" sz="1600" b="1" dirty="0" smtClean="0">
                <a:solidFill>
                  <a:srgbClr val="FFFFFF"/>
                </a:solidFill>
              </a:rPr>
              <a:t>TASI</a:t>
            </a:r>
            <a:r>
              <a:rPr lang="it-IT" sz="1600" dirty="0" smtClean="0">
                <a:solidFill>
                  <a:srgbClr val="FFFFFF"/>
                </a:solidFill>
              </a:rPr>
              <a:t>, la </a:t>
            </a:r>
            <a:r>
              <a:rPr lang="it-IT" sz="1600" dirty="0">
                <a:solidFill>
                  <a:srgbClr val="FFFFFF"/>
                </a:solidFill>
              </a:rPr>
              <a:t>nuova tassa sui servizi indivisibili, che sostituisce, oltre all'IMU sulla prima abitazione, la componente della TARES sui servizi indivisibili introdotta per il solo 2013</a:t>
            </a:r>
            <a:r>
              <a:rPr lang="it-IT" sz="1600" dirty="0" smtClean="0">
                <a:solidFill>
                  <a:srgbClr val="FFFFFF"/>
                </a:solidFill>
              </a:rPr>
              <a:t>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it-IT" sz="1600" dirty="0" smtClean="0">
                <a:solidFill>
                  <a:srgbClr val="FFFFFF"/>
                </a:solidFill>
              </a:rPr>
              <a:t>- </a:t>
            </a:r>
            <a:r>
              <a:rPr lang="it-IT" sz="1600" dirty="0">
                <a:solidFill>
                  <a:srgbClr val="FFFFFF"/>
                </a:solidFill>
              </a:rPr>
              <a:t>la </a:t>
            </a:r>
            <a:r>
              <a:rPr lang="it-IT" sz="1600" b="1" dirty="0">
                <a:solidFill>
                  <a:srgbClr val="FFFFFF"/>
                </a:solidFill>
              </a:rPr>
              <a:t>TARI</a:t>
            </a:r>
            <a:r>
              <a:rPr lang="it-IT" sz="1600" dirty="0">
                <a:solidFill>
                  <a:srgbClr val="FFFFFF"/>
                </a:solidFill>
              </a:rPr>
              <a:t>, la tassa sui rifiuti, che sostituisce la componente della TARES destinata al finanziamento </a:t>
            </a:r>
            <a:r>
              <a:rPr lang="it-IT" sz="1600" dirty="0"/>
              <a:t>della raccolta dei rifiuti solidi urbani e che, a sua volta, aveva sostituito, nel 2013, la TARSU/TIA. Nel Comune di Porto Mantovano, come in tutti i Comuni in cui viene eseguita una misurazione puntuale dei rifiuti è vigente la Tariffa per la raccolta e lo smaltimento dei rifiuti, la cui gestione, a seguito di gara, è in capo a Mantova Ambiente.</a:t>
            </a:r>
            <a:br>
              <a:rPr lang="it-IT" sz="1600" dirty="0"/>
            </a:br>
            <a:endParaRPr lang="it-IT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Aliquote IMU privati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IMU PRIMA CASA ESENTE  (ex  5x1000 2013)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Prima casa A1,A8,A9 paga ma con limiti </a:t>
            </a:r>
            <a:r>
              <a:rPr lang="it-IT" dirty="0" err="1" smtClean="0"/>
              <a:t>inf</a:t>
            </a:r>
            <a:r>
              <a:rPr lang="it-IT" dirty="0" smtClean="0"/>
              <a:t> e </a:t>
            </a:r>
            <a:r>
              <a:rPr lang="it-IT" dirty="0" err="1" smtClean="0"/>
              <a:t>sup</a:t>
            </a:r>
            <a:r>
              <a:rPr lang="it-IT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IMU seconda casa, sfitte, locate o comodato da 8,1x1000 a 10,6x1000 ( A + C pertinenze / B cappelle)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>
                <a:solidFill>
                  <a:srgbClr val="FFFFFF"/>
                </a:solidFill>
              </a:rPr>
              <a:t>Semplificazione: un’unica dichiarazione per i privati seconda casa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Obiettivo: </a:t>
            </a:r>
            <a:r>
              <a:rPr lang="it-IT" dirty="0" smtClean="0">
                <a:solidFill>
                  <a:srgbClr val="FFFFFF"/>
                </a:solidFill>
              </a:rPr>
              <a:t>una minore evasione</a:t>
            </a:r>
            <a:endParaRPr lang="it-IT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IMU:  le Imprese</a:t>
            </a:r>
          </a:p>
        </p:txBody>
      </p:sp>
      <p:sp>
        <p:nvSpPr>
          <p:cNvPr id="45058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it-IT" sz="2400" smtClean="0"/>
              <a:t>I privati non detraggono nulla dalle tasse, per le imprese il discorso è diverso: BANCHE, UFFICI, NEGOZI, CAPANNONI ,ecc. (A/10, C1, C3, C4,D5)   l’IMU gode di una detrazione al 20%  di Legge</a:t>
            </a:r>
          </a:p>
          <a:p>
            <a:pPr eaLnBrk="1" hangingPunct="1"/>
            <a:r>
              <a:rPr lang="it-IT" sz="2400" smtClean="0">
                <a:solidFill>
                  <a:srgbClr val="FFFFFF"/>
                </a:solidFill>
              </a:rPr>
              <a:t>La tasi è interamente detraibile dal reddito d’impresa</a:t>
            </a:r>
          </a:p>
          <a:p>
            <a:pPr eaLnBrk="1" hangingPunct="1"/>
            <a:r>
              <a:rPr lang="it-IT" sz="2400" smtClean="0">
                <a:solidFill>
                  <a:srgbClr val="FFFFFF"/>
                </a:solidFill>
              </a:rPr>
              <a:t>Pertanto sono ridotte le aliquote I</a:t>
            </a:r>
            <a:r>
              <a:rPr lang="it-IT" sz="2400" smtClean="0"/>
              <a:t>MU all’  8,1x1000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IMU le eccezioni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Differenti aliquote per legge: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Fabbricati rurali strumentali  zero (D10)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Fabbricati industriali </a:t>
            </a:r>
            <a:r>
              <a:rPr lang="it-IT" dirty="0"/>
              <a:t> </a:t>
            </a:r>
            <a:r>
              <a:rPr lang="it-IT" dirty="0" smtClean="0"/>
              <a:t>0,5x1000 (D) quota spettante Comune mentre 7,6x1000 va allo Stato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Terreni agricoli 10,6x1000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Aree edificabili 10,6x1000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Aliquote Tasi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Per la prima casa   2,5x1000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>
                <a:solidFill>
                  <a:srgbClr val="FFFFFF"/>
                </a:solidFill>
              </a:rPr>
              <a:t>Esenzione per la seconda casa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>
                <a:solidFill>
                  <a:srgbClr val="FFFFFF"/>
                </a:solidFill>
              </a:rPr>
              <a:t>Per i fabbricati commerciali, artigianali, ecc.      (A/10, C1,C3,C4,D,D5)  2,5x1000 :  totalmente detraibile per </a:t>
            </a:r>
            <a:r>
              <a:rPr lang="it-IT" dirty="0" err="1" smtClean="0">
                <a:solidFill>
                  <a:srgbClr val="FFFFFF"/>
                </a:solidFill>
              </a:rPr>
              <a:t>p.iva</a:t>
            </a:r>
            <a:r>
              <a:rPr lang="it-IT" dirty="0" smtClean="0">
                <a:solidFill>
                  <a:srgbClr val="FFFFFF"/>
                </a:solidFill>
              </a:rPr>
              <a:t> (*</a:t>
            </a:r>
            <a:r>
              <a:rPr lang="it-IT" dirty="0" smtClean="0"/>
              <a:t>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Riduzione di legge per fabbricati rurali strumentali 1x1000*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Esenti per legge aree fabbricabili e terreni agricoli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>
                <a:solidFill>
                  <a:srgbClr val="FFFFFF"/>
                </a:solidFill>
              </a:rPr>
              <a:t>Ripartizione TASI tra proprietario e affittuario 90%* - 10%</a:t>
            </a:r>
            <a:endParaRPr lang="it-IT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Addizionale Irpef bloccata</a:t>
            </a:r>
          </a:p>
        </p:txBody>
      </p:sp>
      <p:sp>
        <p:nvSpPr>
          <p:cNvPr id="48130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L’Amministrazione del Comune di Porto Mantovano  vuole  confermare anche per il triennio 2014/2016, l’aliquota addizionale sull’Irpef dello 0,4%  mantenendo la soglia di esenzione di € 15.000,00, </a:t>
            </a:r>
            <a:r>
              <a:rPr lang="it-IT" smtClean="0">
                <a:solidFill>
                  <a:srgbClr val="FFFFFF"/>
                </a:solidFill>
              </a:rPr>
              <a:t>salvaguardando così i redditi più bassi.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Entrate 2012 - 2016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799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ENTRATA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2012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2013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2014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2015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2016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effectLst/>
                          <a:latin typeface="Arial"/>
                        </a:rPr>
                        <a:t>Utilizzo avanzo presunto di amministrazione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78.688,52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Fondo pluriennale vincolato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627.754,55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486.206,71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Titolo 1 Entrate correnti di natura tributaria (comprende imu, tasi, addizionale comunale e fondo di solidarietà)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5.707.288,90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5.808.089,50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5.934.861,47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5.870.713,52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5.870.713,52 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Titolo 2 Trasferimenti correnti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186.877,78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1.047.608,12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186.984,67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186.984,67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186.984,67 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Titolo 3 Entrate Extratributarie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2.597.737,53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2.443.828,61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2.322.794,00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2.332.892,48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2.296.105,48 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Titolo 4 Entrate in conto capitale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1.379.480,67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888.352,81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788.862,19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772.000,00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719.000,00 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effectLst/>
                          <a:latin typeface="Arial"/>
                        </a:rPr>
                        <a:t>Titolo 5 Entrate da riduzione di attività finanziarie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0" i="0" u="none" strike="noStrike" dirty="0">
                          <a:effectLst/>
                          <a:latin typeface="Arial"/>
                        </a:rPr>
                        <a:t>Titolo 9 Entrate per conto di terzi e partite di giro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682.435,10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510.880,15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1.343.000,00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1.343.000,00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0" i="0" u="none" strike="noStrike">
                          <a:effectLst/>
                          <a:latin typeface="Arial"/>
                        </a:rPr>
                        <a:t> 1.343.000,00 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Totale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 10.553.819,98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 10.698.759,19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 11.282.945,40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 10.991.797,38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 10.415.803,67 </a:t>
                      </a: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Gli obblighi comunali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lvl="1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it-IT" dirty="0" smtClean="0"/>
              <a:t>La spesa è prioritaria sulle categorie disagiate con delibere del Tribunale   </a:t>
            </a:r>
          </a:p>
          <a:p>
            <a:pPr lvl="1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it-IT" dirty="0" smtClean="0"/>
              <a:t>Il comune, inoltre, deve far fronte a spese obbligatorie quali il personale, i contratti e gli appalti in essere</a:t>
            </a:r>
          </a:p>
          <a:p>
            <a:pPr lvl="1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it-IT" dirty="0" smtClean="0"/>
              <a:t>L’istruzione, le mense, i servizi quali la manutenzione delle strade, l’ illuminazione pubblica, le manutenzioni delle scuole, gestione dei rifiuti (anche se in appalto), ecc.,  appaiono  fondamentali per la collettività</a:t>
            </a:r>
          </a:p>
          <a:p>
            <a:pPr marL="457200" lvl="1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Spesa 2012 - 2016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054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95754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 dirty="0">
                          <a:effectLst/>
                          <a:latin typeface="Arial"/>
                        </a:rPr>
                        <a:t>SPESA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>
                          <a:effectLst/>
                          <a:latin typeface="Arial"/>
                        </a:rPr>
                        <a:t>2012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>
                          <a:effectLst/>
                          <a:latin typeface="Arial"/>
                        </a:rPr>
                        <a:t>2013 *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>
                          <a:effectLst/>
                          <a:latin typeface="Arial"/>
                        </a:rPr>
                        <a:t>2014 **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>
                          <a:effectLst/>
                          <a:latin typeface="Arial"/>
                        </a:rPr>
                        <a:t>2015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400" b="1" i="0" u="none" strike="noStrike">
                          <a:effectLst/>
                          <a:latin typeface="Arial"/>
                        </a:rPr>
                        <a:t>2016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effectLst/>
                          <a:latin typeface="Arial"/>
                        </a:rPr>
                        <a:t>Titolo 1 Spese correnti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8.417.584,28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8.995.381,79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8.449.489,75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8.273.590,67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8.233.803,67 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effectLst/>
                          <a:latin typeface="Arial"/>
                        </a:rPr>
                        <a:t>Titolo 2 Spese in conto capitale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995.509,94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73.685,64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1.384.555,65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1.263.206,71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724.000,00 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effectLst/>
                          <a:latin typeface="Arial"/>
                        </a:rPr>
                        <a:t>Titolo 3 Spese per incremento di attività finanziarie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 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Titolo 4 Rimborso prestiti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effectLst/>
                          <a:latin typeface="Arial"/>
                        </a:rPr>
                        <a:t> 902.291,63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100.115,75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105.900,00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112.000,00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115.000,00 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Titolo 5 Chiusura Anticipazioni da istituto tesoriere/cassiere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Titolo 7 Spese per conto terzi e partite di giro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682.435,10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 dirty="0">
                          <a:effectLst/>
                          <a:latin typeface="Arial"/>
                        </a:rPr>
                        <a:t> 510.880,15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1.343.000,00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1.343.000,00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 1.343.000,00 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400" b="1" i="0" u="none" strike="noStrike">
                          <a:effectLst/>
                          <a:latin typeface="Arial"/>
                        </a:rPr>
                        <a:t>Totale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0" u="none" strike="noStrike">
                          <a:effectLst/>
                          <a:latin typeface="Arial"/>
                        </a:rPr>
                        <a:t> 10.997.820,95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0" u="none" strike="noStrike">
                          <a:effectLst/>
                          <a:latin typeface="Arial"/>
                        </a:rPr>
                        <a:t> 9.680.063,33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0" u="none" strike="noStrike" dirty="0">
                          <a:effectLst/>
                          <a:latin typeface="Arial"/>
                        </a:rPr>
                        <a:t> 11.282.945,40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0" u="none" strike="noStrike" dirty="0">
                          <a:effectLst/>
                          <a:latin typeface="Arial"/>
                        </a:rPr>
                        <a:t> 10.991.797,38 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400" b="1" i="0" u="none" strike="noStrike" dirty="0">
                          <a:effectLst/>
                          <a:latin typeface="Arial"/>
                        </a:rPr>
                        <a:t> 10.415.803,67 </a:t>
                      </a: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z="3200" smtClean="0"/>
              <a:t>Diversa contabilizzazione spesa</a:t>
            </a:r>
            <a:r>
              <a:rPr lang="it-IT" smtClean="0"/>
              <a:t> 2013/14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 * La spesa corrente del 2013 comprende l'importo di € 678.369,00 quale quota di IMU trasferita dal Comune di Porto </a:t>
            </a:r>
            <a:r>
              <a:rPr lang="it-IT" dirty="0" err="1"/>
              <a:t>M.no</a:t>
            </a:r>
            <a:r>
              <a:rPr lang="it-IT" dirty="0"/>
              <a:t> allo Stato per alimentare il Fondo di Solidarietà Comunale </a:t>
            </a:r>
            <a:endParaRPr lang="it-IT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 ** La spesa corrente del 2014 comprende l'importo di € 115.749,61 quale fondo pluriennale vincolato derivante dal </a:t>
            </a:r>
            <a:r>
              <a:rPr lang="it-IT" dirty="0" err="1"/>
              <a:t>riaccertamento</a:t>
            </a:r>
            <a:r>
              <a:rPr lang="it-IT" dirty="0"/>
              <a:t> straordinario residui 2013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Freno alla spesa corrente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La spesa corrente 2014 risulta ridotta, inoltre, non solo in relazione al fondo pluriennale vincolato di parte corrente (E/U), ma anche per effetto del fondo crediti di dubbia </a:t>
            </a:r>
            <a:r>
              <a:rPr lang="it-IT" dirty="0" err="1" smtClean="0"/>
              <a:t>esigibilita’</a:t>
            </a:r>
            <a:r>
              <a:rPr lang="it-IT" dirty="0" smtClean="0"/>
              <a:t> per euro 136.287,00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Potrebbe rappresentare un limite alla spesa ma è obbligatorio e prudente prevederlo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Compensi amministratori:</a:t>
            </a:r>
          </a:p>
        </p:txBody>
      </p:sp>
      <p:sp>
        <p:nvSpPr>
          <p:cNvPr id="54274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Il costo degli amministratori nel 2013 era di euro 102.228,96</a:t>
            </a:r>
          </a:p>
          <a:p>
            <a:pPr eaLnBrk="1" hangingPunct="1"/>
            <a:r>
              <a:rPr lang="it-IT" smtClean="0"/>
              <a:t>Il costo degli amministratori nel 2014 è di euro 92.366,70</a:t>
            </a:r>
          </a:p>
          <a:p>
            <a:pPr eaLnBrk="1" hangingPunct="1"/>
            <a:r>
              <a:rPr lang="it-IT" smtClean="0"/>
              <a:t>Trasparenza nelle scelte, trasparenza nei conti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Ripartizione spese in %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Le spese complessive 2014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798638"/>
          <a:ext cx="8291513" cy="44513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76138"/>
                <a:gridCol w="4114800"/>
              </a:tblGrid>
              <a:tr h="509666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DESCRIZIONE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600" b="1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PREVISIONI DI COMPETENZA 2014</a:t>
                      </a:r>
                    </a:p>
                  </a:txBody>
                  <a:tcPr marL="12700" marR="12700" marT="12700" marB="0" anchor="b"/>
                </a:tc>
              </a:tr>
              <a:tr h="509666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TITOLO 1 - SPESE CORRENTI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8.449.489,75</a:t>
                      </a:r>
                    </a:p>
                  </a:txBody>
                  <a:tcPr marL="12700" marR="12700" marT="12700" marB="0" anchor="b"/>
                </a:tc>
              </a:tr>
              <a:tr h="509666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TITOLO 2 - SPESE IN CONTO CAPITALE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1.384.555,65</a:t>
                      </a:r>
                    </a:p>
                  </a:txBody>
                  <a:tcPr marL="12700" marR="12700" marT="12700" marB="0" anchor="b"/>
                </a:tc>
              </a:tr>
              <a:tr h="634374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TITOLO 3 - SPESE PER INCREMENTO DI ATTVITA' FINANZIARIE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0,00</a:t>
                      </a:r>
                    </a:p>
                  </a:txBody>
                  <a:tcPr marL="12700" marR="12700" marT="12700" marB="0" anchor="b"/>
                </a:tc>
              </a:tr>
              <a:tr h="509666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TITOLO 4 - RIMBORSO PRESTITI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105.900,00</a:t>
                      </a:r>
                    </a:p>
                  </a:txBody>
                  <a:tcPr marL="12700" marR="12700" marT="12700" marB="0" anchor="b"/>
                </a:tc>
              </a:tr>
              <a:tr h="634374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TITOLO 5 - CHIUSURA ANTICIPAZIONI RICEVUTE DA TESORIERE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0,00</a:t>
                      </a:r>
                    </a:p>
                  </a:txBody>
                  <a:tcPr marL="12700" marR="12700" marT="12700" marB="0" anchor="b"/>
                </a:tc>
              </a:tr>
              <a:tr h="634374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TITOLO 7 - USCITE PER CONTO DI TERZI E PARTITE DI GIRO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1.343.000,00</a:t>
                      </a:r>
                    </a:p>
                  </a:txBody>
                  <a:tcPr marL="12700" marR="12700" marT="12700" marB="0" anchor="b"/>
                </a:tc>
              </a:tr>
              <a:tr h="509666">
                <a:tc>
                  <a:txBody>
                    <a:bodyPr/>
                    <a:lstStyle/>
                    <a:p>
                      <a:pPr algn="l" fontAlgn="b"/>
                      <a:r>
                        <a:rPr lang="it-IT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TOTALE </a:t>
                      </a:r>
                      <a:r>
                        <a:rPr lang="it-IT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SPESE  (pareggia entrate)</a:t>
                      </a:r>
                      <a:endParaRPr lang="it-IT" sz="1600" b="1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11.282.945,40</a:t>
                      </a: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Spese correnti aggregate</a:t>
            </a:r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</p:nvPr>
        </p:nvGraphicFramePr>
        <p:xfrm>
          <a:off x="379413" y="1600200"/>
          <a:ext cx="8307387" cy="49387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92633"/>
                <a:gridCol w="4114800"/>
              </a:tblGrid>
              <a:tr h="46186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it-IT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SPESE CORRENTI 2014 PER MACROAGGREGATI</a:t>
                      </a:r>
                    </a:p>
                  </a:txBody>
                  <a:tcPr marL="12700" marR="12700" marT="12700" marB="0" anchor="b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461860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DESCRIZIONE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000" b="1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PREVISIONI DI COMPETENZA 2014</a:t>
                      </a:r>
                    </a:p>
                  </a:txBody>
                  <a:tcPr marL="12700" marR="12700" marT="12700" marB="0" anchor="b"/>
                </a:tc>
              </a:tr>
              <a:tr h="461860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REDDITI DI LAVORO DIPENDENTE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1.606.473,66</a:t>
                      </a:r>
                    </a:p>
                  </a:txBody>
                  <a:tcPr marL="12700" marR="12700" marT="12700" marB="0" anchor="b"/>
                </a:tc>
              </a:tr>
              <a:tr h="461860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IMPOSTE E TASSE CARICO ENTE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275.571,05</a:t>
                      </a:r>
                    </a:p>
                  </a:txBody>
                  <a:tcPr marL="12700" marR="12700" marT="12700" marB="0" anchor="b"/>
                </a:tc>
              </a:tr>
              <a:tr h="461860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ACQUISTO DI BENI E  SERVIZI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5.036.644,38</a:t>
                      </a:r>
                    </a:p>
                  </a:txBody>
                  <a:tcPr marL="12700" marR="12700" marT="12700" marB="0" anchor="b"/>
                </a:tc>
              </a:tr>
              <a:tr h="461860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TRASFERIMENTI CORRENTI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1.242.656,13</a:t>
                      </a:r>
                    </a:p>
                  </a:txBody>
                  <a:tcPr marL="12700" marR="12700" marT="12700" marB="0" anchor="b"/>
                </a:tc>
              </a:tr>
              <a:tr h="461860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INTERESSI PASSIVI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20.830,00</a:t>
                      </a:r>
                    </a:p>
                  </a:txBody>
                  <a:tcPr marL="12700" marR="12700" marT="12700" marB="0" anchor="b"/>
                </a:tc>
              </a:tr>
              <a:tr h="461860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RIMBORSI A PARTE CORRETTIVE DELLE ENTRATE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11.000,00</a:t>
                      </a:r>
                    </a:p>
                  </a:txBody>
                  <a:tcPr marL="12700" marR="12700" marT="12700" marB="0" anchor="b"/>
                </a:tc>
              </a:tr>
              <a:tr h="461860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ALTRE SPESE CORRENTI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256.314,53</a:t>
                      </a:r>
                    </a:p>
                  </a:txBody>
                  <a:tcPr marL="12700" marR="12700" marT="12700" marB="0" anchor="b"/>
                </a:tc>
              </a:tr>
              <a:tr h="461860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TOTALE </a:t>
                      </a:r>
                      <a:r>
                        <a:rPr lang="it-IT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SPESE (CORRENTE)</a:t>
                      </a:r>
                      <a:endParaRPr lang="it-IT" sz="2000" b="1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8.449.489,75</a:t>
                      </a: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SPESE CORRENTI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7413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28202"/>
                <a:gridCol w="4101398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u="none" strike="noStrike" dirty="0">
                          <a:effectLst/>
                        </a:rPr>
                        <a:t>ACQUISTO DI BENI E  SERVIZI</a:t>
                      </a:r>
                      <a:endParaRPr lang="it-IT" sz="20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u="none" strike="noStrike">
                          <a:effectLst/>
                        </a:rPr>
                        <a:t>5.036.644,38</a:t>
                      </a:r>
                      <a:endParaRPr lang="it-IT" sz="2000" b="0" i="0" u="none" strike="noStrike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u="none" strike="noStrike" dirty="0">
                          <a:effectLst/>
                        </a:rPr>
                        <a:t>TRASFERIMENTI CORRENTI</a:t>
                      </a:r>
                      <a:endParaRPr lang="it-IT" sz="20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u="none" strike="noStrike" dirty="0">
                          <a:effectLst/>
                        </a:rPr>
                        <a:t>1.242.656,13</a:t>
                      </a:r>
                      <a:endParaRPr lang="it-IT" sz="20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  <p:sp>
        <p:nvSpPr>
          <p:cNvPr id="58375" name="CasellaDiTesto 2"/>
          <p:cNvSpPr txBox="1">
            <a:spLocks noChangeArrowheads="1"/>
          </p:cNvSpPr>
          <p:nvPr/>
        </p:nvSpPr>
        <p:spPr bwMode="auto">
          <a:xfrm>
            <a:off x="774700" y="3365500"/>
            <a:ext cx="804227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Corbel" pitchFamily="34" charset="0"/>
              </a:rPr>
              <a:t>In queste due voci sono racchiuse quanto spende il comune tra Asep, contratti</a:t>
            </a:r>
          </a:p>
          <a:p>
            <a:endParaRPr lang="it-IT">
              <a:latin typeface="Corbel" pitchFamily="34" charset="0"/>
            </a:endParaRPr>
          </a:p>
          <a:p>
            <a:r>
              <a:rPr lang="it-IT">
                <a:latin typeface="Corbel" pitchFamily="34" charset="0"/>
              </a:rPr>
              <a:t>in appalto oltre che delle spese direttamente sostenute a favore di interventi diretti </a:t>
            </a:r>
          </a:p>
          <a:p>
            <a:endParaRPr lang="it-IT">
              <a:latin typeface="Corbel" pitchFamily="34" charset="0"/>
            </a:endParaRPr>
          </a:p>
          <a:p>
            <a:r>
              <a:rPr lang="it-IT">
                <a:latin typeface="Corbel" pitchFamily="34" charset="0"/>
              </a:rPr>
              <a:t>al  sociale  in ogni sua forma ed erogati direttamente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olo 1"/>
          <p:cNvSpPr>
            <a:spLocks noGrp="1"/>
          </p:cNvSpPr>
          <p:nvPr>
            <p:ph type="title"/>
          </p:nvPr>
        </p:nvSpPr>
        <p:spPr>
          <a:xfrm>
            <a:off x="457200" y="106363"/>
            <a:ext cx="8229600" cy="1143000"/>
          </a:xfrm>
        </p:spPr>
        <p:txBody>
          <a:bodyPr/>
          <a:lstStyle/>
          <a:p>
            <a:pPr eaLnBrk="1" hangingPunct="1"/>
            <a:r>
              <a:rPr lang="it-IT" sz="3200" smtClean="0"/>
              <a:t>Le spese correnti per missioni 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296863" y="774700"/>
          <a:ext cx="8389937" cy="59388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03503"/>
                <a:gridCol w="2743200"/>
                <a:gridCol w="2743200"/>
              </a:tblGrid>
              <a:tr h="253409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DESCRIZIONE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ASSESTATO 2013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PREVISIONI DI COMPETENZA 2014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1 - Servizi istituzionali e generali e di gestione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2.872.699,00</a:t>
                      </a:r>
                      <a:endParaRPr lang="it-IT" sz="11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1.847.484,19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3 - Ordine pubblico e sicurezza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397.579,00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423.011,92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4 - Istruzione e diritto allo studio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1.718.398,00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1.627.900,42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5 - Tutela e valorizzazione dei beni e attività culturali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302.849,00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214.380,99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6 - Politiche giovanili, sport e tempo libero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243.576,00</a:t>
                      </a:r>
                      <a:endParaRPr lang="it-IT" sz="11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227.792,24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8 - Assetto del territorio ed edilizia abitativa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582.489,00</a:t>
                      </a:r>
                      <a:endParaRPr lang="it-IT" sz="11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150.287,38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9 - Sviluppo sostenibile e tutela del territorio e dell'ambiente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430.710,00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412.260,45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10 - Trasporti e diritto alla mobilità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962.111,00</a:t>
                      </a:r>
                      <a:endParaRPr lang="it-IT" sz="11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857.058,00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11 - Soccorso civile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3.400,00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5.400,00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12 - Diritti sociali, politiche sociali e famiglie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2.468.773,00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2.445.006,36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14 - Sviluppo economico e competitività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18.601,00</a:t>
                      </a:r>
                      <a:endParaRPr lang="it-IT" sz="11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9.981,80</a:t>
                      </a:r>
                    </a:p>
                  </a:txBody>
                  <a:tcPr marL="12700" marR="12700" marT="12700" marB="0" anchor="b"/>
                </a:tc>
              </a:tr>
              <a:tr h="41672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20 - Fondi e accantonamenti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265.181,00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196.096,00</a:t>
                      </a:r>
                    </a:p>
                  </a:txBody>
                  <a:tcPr marL="12700" marR="12700" marT="12700" marB="0" anchor="b"/>
                </a:tc>
              </a:tr>
              <a:tr h="387672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50 - Debito pubblico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23.758,00</a:t>
                      </a:r>
                      <a:endParaRPr lang="it-IT" sz="11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20.830,00</a:t>
                      </a:r>
                    </a:p>
                  </a:txBody>
                  <a:tcPr marL="12700" marR="12700" marT="12700" marB="0" anchor="b"/>
                </a:tc>
              </a:tr>
              <a:tr h="296587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TOTALE SPESE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9.856.056,00</a:t>
                      </a:r>
                      <a:endParaRPr lang="it-IT" sz="1100" b="1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8.449.489,75</a:t>
                      </a: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Come è la spesa : Missioni e Programmi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La trasparenza amministrativa dei singoli settori si evince dalla precedente slide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Importante riferimento per il CONSIGLIO COMUNALE (indirizzo e controllo) per indirizzare gli organi gestionali (Giunta e Responsabili di settore) che agiscono su delega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dirty="0" smtClean="0"/>
              <a:t>Spese in conto capitale missioni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133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43200"/>
                <a:gridCol w="2743200"/>
                <a:gridCol w="2743200"/>
              </a:tblGrid>
              <a:tr h="37084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it-IT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</a:t>
                      </a:r>
                      <a:r>
                        <a:rPr lang="it-IT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2014 PER MISSIONI</a:t>
                      </a:r>
                    </a:p>
                  </a:txBody>
                  <a:tcPr marL="12700" marR="12700" marT="12700" marB="0" anchor="b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 dirty="0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it-IT" sz="1100" b="0" i="0" u="none" strike="noStrike">
                        <a:solidFill>
                          <a:schemeClr val="tx1"/>
                        </a:solidFill>
                        <a:effectLst/>
                        <a:latin typeface="Century Gothic"/>
                      </a:endParaRPr>
                    </a:p>
                  </a:txBody>
                  <a:tcPr marL="12700" marR="12700" marT="12700" marB="0" anchor="b"/>
                </a:tc>
              </a:tr>
              <a:tr h="36338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DESCRIZIONE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ASSESTATO 2013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100" b="1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 PREVISIONI DI COMPETENZA 2014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1 - Servizi istituzionali e generali e di gestione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40.500,00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211.370,71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3 - Ordine pubblico e sicurezza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5.000,00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5.000,00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4 - Istruzione e diritto allo studio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22.000,00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82.700,00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6 - Politiche giovanili, sport e tempo libero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112.000,00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20.000,00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8 - Assetto del territorio ed edilizia abitativa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736.286,00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15.200,00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9 - Sviluppo sostenibile e tutela del territorio e dell'ambiente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403.200,00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45.280,00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10 - Trasporti e diritto alla mobilità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562.480,00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918.760,00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12 - Diritti sociali, politiche sociali e famiglie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22.000,00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66.646,77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14 - Sviluppo economico e competitività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0,00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0" i="0" u="none" strike="noStrike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19.598,17</a:t>
                      </a:r>
                    </a:p>
                  </a:txBody>
                  <a:tcPr marL="12700" marR="12700" marT="1270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TOTALE SPESE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1.903.466,00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entury Gothic"/>
                        </a:rPr>
                        <a:t>1.384.555,65</a:t>
                      </a:r>
                    </a:p>
                  </a:txBody>
                  <a:tcPr marL="12700" marR="12700" marT="1270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Gli investimenti 2014</a:t>
            </a:r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2784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Manutenzione delle strade comunali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200.000,00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Alienazioni + avanzo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Riqualificazione energetica uffici comunali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75.000,00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alienazioni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Realizzazione percorso ciclopedonale di collegamento tra cimitero e quartiere Mantovanella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70.000,00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alienazioni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Realizzazione collegamento tra viabilità esistente e </a:t>
                      </a: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PIP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200.000,00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err="1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alienzioni</a:t>
                      </a: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 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Realizzazione ciclabile Porto </a:t>
                      </a:r>
                      <a:r>
                        <a:rPr lang="it-IT" sz="1400" dirty="0" err="1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M.no</a:t>
                      </a: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 - Mantova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237.760,00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Fondo pluriennale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Riqualificazione</a:t>
                      </a:r>
                      <a:r>
                        <a:rPr lang="it-IT" sz="16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p.zza Roma </a:t>
                      </a:r>
                      <a:endParaRPr lang="it-IT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195.000</a:t>
                      </a:r>
                      <a:endParaRPr lang="it-IT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Fondo</a:t>
                      </a:r>
                      <a:r>
                        <a:rPr lang="it-IT" sz="16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pluriennale</a:t>
                      </a:r>
                      <a:endParaRPr lang="it-IT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Manutenzione edifici comunali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42.000,00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Proventi dalle concessioni edilizie e sanzioni </a:t>
                      </a: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urbanistica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Interventi su impianti sportivi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20.000,00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Proventi dalle concessioni edilizie e sanzioni </a:t>
                      </a: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urbanistica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Manutenzione straordinaria scuola materna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20.000,00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Proventi dalle concessioni edilizie e sanzioni </a:t>
                      </a: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urbanistica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Manutenzione straordinaria scuola primaria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37.700,00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Proventi dalle concessioni edilizie e sanzioni </a:t>
                      </a: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urbanistica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Gli investimenti 2014 b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1530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Manutenzione scuola media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15.000,00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Proventi dalle concessioni edilizie e sanzioni </a:t>
                      </a: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urbanistica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Spese diverse di manutenzione straordinaria: eliminazione barriere </a:t>
                      </a: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arch.; </a:t>
                      </a: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culto, cimiteri </a:t>
                      </a: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e edifici ERP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39.300,00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Proventi dalle concessioni edilizie e </a:t>
                      </a: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sanzioni </a:t>
                      </a: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urbanistica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Sistemazione parcheggio e aree verdi Ca’ Rossa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30.280,00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Monetizzazione aree, condono edilizio e concessioni edilizie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Verifiche sismiche edifici comunali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30.000,00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Alienazioni loculi e edicole funerarie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Interventi rimozione eternit e altri interventi diversi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30.000,00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Alienazioni loculi e edicole funerarie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Interventi diversi di investimento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13.000,00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Entrate diverse in conto capitale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Spese d’investimento per incarico gestione calore, verifiche solai nelle scuole, acquisto arredo urbano, spese tecniche, spese per arredi uffici</a:t>
                      </a:r>
                      <a:endParaRPr lang="it-IT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36.000,00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Proventi dalle concessioni edilizie e sanzioni in materia urbanistica</a:t>
                      </a:r>
                      <a:endParaRPr lang="it-IT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Gli investimenti 2014 c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9600" dirty="0"/>
              <a:t>La realizzazione degli interventi che dovrà essere coerente con gli obiettivi imposti dal patto di stabilità, sarà dilazionato nel prossimo triennio e dipenderà dall’effettivo introito delle fonti di finanziamento.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sz="96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9600" dirty="0" smtClean="0"/>
              <a:t>Per  </a:t>
            </a:r>
            <a:r>
              <a:rPr lang="it-IT" sz="9600" dirty="0"/>
              <a:t>il prossimo triennio </a:t>
            </a:r>
            <a:r>
              <a:rPr lang="it-IT" sz="9600" dirty="0" smtClean="0"/>
              <a:t> </a:t>
            </a:r>
            <a:r>
              <a:rPr lang="it-IT" sz="9600" dirty="0"/>
              <a:t>non </a:t>
            </a:r>
            <a:r>
              <a:rPr lang="it-IT" sz="9600" dirty="0" smtClean="0"/>
              <a:t>si farà </a:t>
            </a:r>
            <a:r>
              <a:rPr lang="it-IT" sz="9600" dirty="0"/>
              <a:t>ricorso all’indebitamento per finanziare gli investimenti, che verranno </a:t>
            </a:r>
            <a:r>
              <a:rPr lang="it-IT" sz="9600" dirty="0" smtClean="0"/>
              <a:t>pagati  </a:t>
            </a:r>
            <a:r>
              <a:rPr lang="it-IT" sz="9600" dirty="0"/>
              <a:t>principalmente tramite le alienazioni e gli oneri di urbanizzazione.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sz="96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Dalle criticità alle opportunità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Non è un punto d’arrivo: nel Welfare aumentare le tariffe ora è una necessità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 </a:t>
            </a:r>
            <a:r>
              <a:rPr lang="it-IT" dirty="0"/>
              <a:t>C</a:t>
            </a:r>
            <a:r>
              <a:rPr lang="it-IT" dirty="0" smtClean="0"/>
              <a:t>arenza nei regolamenti e assenza di limiti di spesa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Offerta indifferenziata causa gravi limiti dell’ISEE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Necessità di valutare il gruppo familiare,  responsabilizzando gli ascendenti o i discendenti anche con ausilio legale del Comune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Ufficio tributi che verifichi lo “status” dei richiedenti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Un esempio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Impegnato – spesa parte corrente anno 2009 – servizi sociali : € 2.145.327,67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Impegnato – spesa parte corrente anno 2010– servizi sociali : € 2.290.993,00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Impegnato– spesa parte corrente anno 2011 – servizi sociali: € 2.376.849,00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Impegnato- spesa parte corrente anno 2012 – servizi sociali: € 2.413.768,00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Impegnato- spesa parte corrente anno 2013 – servizi sociali: € 2.407.936,00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Previsione- spesa corrente anno 2014 – Missione Diritti sociali: € </a:t>
            </a:r>
            <a:r>
              <a:rPr lang="it-IT" dirty="0" smtClean="0"/>
              <a:t>2.445.006,36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LA SPESA E’ CRESCENTE E SENZA UNA REGOLAMENTAZIONE NON ANDRA’ MAI VERSO LE REALI NECESSITA’ CON VERO SPIRITO PEREQUATIVO</a:t>
            </a:r>
            <a:endParaRPr lang="it-IT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Come superare la crisi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Occorre ripensare i costi e renderli produttivi con recupero delle somme per maggiori servizi e nuovi bisogni (CIG)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S</a:t>
            </a:r>
            <a:r>
              <a:rPr lang="it-IT" dirty="0" smtClean="0"/>
              <a:t>i spendono oltre 300.000 euro in manutenzione per giardini ed aiuole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 </a:t>
            </a:r>
            <a:r>
              <a:rPr lang="it-IT" dirty="0"/>
              <a:t>A</a:t>
            </a:r>
            <a:r>
              <a:rPr lang="it-IT" dirty="0" smtClean="0"/>
              <a:t>ffidare a volontari i giardini per creare orti comuni, serre florovivaistiche, luoghi di ritrovo, aree sportive, area cani (dog </a:t>
            </a:r>
            <a:r>
              <a:rPr lang="it-IT" dirty="0" err="1" smtClean="0"/>
              <a:t>agility</a:t>
            </a:r>
            <a:r>
              <a:rPr lang="it-IT" dirty="0" smtClean="0"/>
              <a:t>), ecc. per arrivare al “costo tecnico” di supporto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Come recuperare la Spesa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Chiusura anticipata mutui per 2 mln circa abbattono il costo di 120mila circa all’anno di uscite  (rata a Marzo e Settembre) potendole dedicare ad altro…..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Questo è consentito dal patto di stabilità ed è una concreta possibilità di utilizzare gli avanzi precedenti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Anche se su 120k di rata solo 20k  recuperano patto stabilità o investimenti o… più spesa corrente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Si auspica che il Governo intervenga  sul PATTO DI STABILITA’   !!!!!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Come recuperare la spesa 2</a:t>
            </a:r>
          </a:p>
        </p:txBody>
      </p:sp>
      <p:sp>
        <p:nvSpPr>
          <p:cNvPr id="70658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it-IT" smtClean="0"/>
              <a:t>Il trasporto urbano incide ogni anno per 204.000 euro</a:t>
            </a:r>
          </a:p>
          <a:p>
            <a:pPr eaLnBrk="1" hangingPunct="1"/>
            <a:r>
              <a:rPr lang="it-IT" smtClean="0"/>
              <a:t>Il trasporto scolastico ulteriori 145mila euro</a:t>
            </a:r>
          </a:p>
          <a:p>
            <a:pPr eaLnBrk="1" hangingPunct="1"/>
            <a:r>
              <a:rPr lang="it-IT" smtClean="0"/>
              <a:t>Il secondo servizio si potrebbe ricollegare, con ampliamento di corse, nel primo?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Come recuperare la spesa 3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Incentivare i responsabili di servizio affinché si adottino tutte le economie possibili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Analizzare la spesa per valutare i margini di riduzione di funzionamento del Comune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 dirty="0" smtClean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PAREGGIO DI BILANCIO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Maggiori entrate tributarie rispetto al previsto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Aumento IMU e inserimento Tasi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Contribuzione su servizi (non previsti in entrata, per prudenza.  </a:t>
            </a:r>
            <a:r>
              <a:rPr lang="it-IT" dirty="0"/>
              <a:t>L</a:t>
            </a:r>
            <a:r>
              <a:rPr lang="it-IT" dirty="0" smtClean="0"/>
              <a:t>a verifica dell’eventuale maggior gettito verrà effettuata con la manovra di assestamento a Novembre)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A.Se.P.  S.p.A., il contesto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La società partecipata al </a:t>
            </a:r>
            <a:r>
              <a:rPr lang="it-IT" dirty="0" smtClean="0"/>
              <a:t>66,47% </a:t>
            </a:r>
            <a:r>
              <a:rPr lang="it-IT" dirty="0"/>
              <a:t>dal Comune di Porto Mantovano in questi anni è stata il partner per l’erogazione dei servizi comunali. In attesa delle indicazioni da parte del Commissario Straordinario per la </a:t>
            </a:r>
            <a:r>
              <a:rPr lang="it-IT" i="1" dirty="0" err="1"/>
              <a:t>spending</a:t>
            </a:r>
            <a:r>
              <a:rPr lang="it-IT" i="1" dirty="0"/>
              <a:t> </a:t>
            </a:r>
            <a:r>
              <a:rPr lang="it-IT" i="1" dirty="0" err="1"/>
              <a:t>review</a:t>
            </a:r>
            <a:r>
              <a:rPr lang="it-IT" dirty="0"/>
              <a:t> in materia di società partecipate dagli enti locali, nei prossimi mesi saranno rivisti i rapporti con la società partecipata e le convenzioni in essere per la gestione dei servizi comunali, al fine di </a:t>
            </a:r>
            <a:r>
              <a:rPr lang="it-IT" dirty="0" smtClean="0"/>
              <a:t>contenere</a:t>
            </a:r>
            <a:r>
              <a:rPr lang="it-IT" dirty="0"/>
              <a:t>, ove possibile, i costi a carico del comune e permettere  la riduzione della rigidità  della composizione della spesa comunale.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L’obiettivo è quello di garantire i servizi indispensabili, razionalizzando ogni costo che possa risultare contestualmente antieconomico sia per il Comune che per A.SE.P. spa e calmierando i costi stante la costante riduzione delle risorse a disposizione.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A.Se.P.    S.p.A., chi?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sz="7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8000" dirty="0" smtClean="0"/>
              <a:t>Necessità di  VERA direzione e coordinamento del Comune </a:t>
            </a:r>
            <a:endParaRPr lang="it-IT" sz="8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8000" dirty="0" smtClean="0"/>
              <a:t>Richiesta di rendiconti periodici: guadagna o perde, per tutelare Comune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8000" dirty="0" smtClean="0"/>
              <a:t>Necessità di un programma industriale condiviso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8000" dirty="0" smtClean="0"/>
              <a:t>Nuovo CDA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8000" dirty="0" smtClean="0"/>
              <a:t>Compensi amministratori: E’ PUBBLICATO SOLO IL COMPENSO AMMINISTRATORI; NON QUELLO DEL DIRETTORE O EQUIVALENTI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8000" dirty="0" smtClean="0"/>
              <a:t>responsabilità di gestione (perdita acqua 2013 per 100.000 </a:t>
            </a:r>
            <a:r>
              <a:rPr lang="it-IT" sz="8000" dirty="0" err="1" smtClean="0"/>
              <a:t>eu</a:t>
            </a:r>
            <a:r>
              <a:rPr lang="it-IT" sz="8000" dirty="0" smtClean="0"/>
              <a:t>) CON VALORE NEGATIVO DI 160.000 euro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8000" dirty="0" smtClean="0"/>
              <a:t>Utile di soli 3.000,00 euro, Margine industriale negativo – 43mila euro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8000" dirty="0"/>
              <a:t>C</a:t>
            </a:r>
            <a:r>
              <a:rPr lang="it-IT" sz="8000" dirty="0" smtClean="0"/>
              <a:t>ontratti in essere anche sino al 2025 per </a:t>
            </a:r>
            <a:r>
              <a:rPr lang="it-IT" sz="8000" dirty="0" err="1" smtClean="0"/>
              <a:t>ca</a:t>
            </a:r>
            <a:r>
              <a:rPr lang="it-IT" sz="8000" dirty="0" smtClean="0"/>
              <a:t> euro 1,5mln ANNUI a carico Comune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 sz="8000" dirty="0" smtClean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A.Se.P. S.p.A.: i conti 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responsabilità di gestione (perdita acqua 2013 per 100.000 </a:t>
            </a:r>
            <a:r>
              <a:rPr lang="it-IT" dirty="0" err="1"/>
              <a:t>eu</a:t>
            </a:r>
            <a:r>
              <a:rPr lang="it-IT" dirty="0"/>
              <a:t>) </a:t>
            </a:r>
            <a:r>
              <a:rPr lang="it-IT" dirty="0" smtClean="0"/>
              <a:t> CON </a:t>
            </a:r>
            <a:r>
              <a:rPr lang="it-IT" dirty="0"/>
              <a:t>VALORE NEGATIVO DI 160.000 </a:t>
            </a:r>
            <a:r>
              <a:rPr lang="it-IT" dirty="0" smtClean="0"/>
              <a:t>euro: fatturato – 473.771,00 euro</a:t>
            </a:r>
            <a:endParaRPr lang="it-IT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Utile di soli 3.000,00 euro, Margine industriale negativo – 43mila </a:t>
            </a:r>
            <a:r>
              <a:rPr lang="it-IT" dirty="0" smtClean="0"/>
              <a:t>euro, grazie a entrata straordinaria di 100.000,00 euro</a:t>
            </a:r>
            <a:endParaRPr lang="it-IT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Contratti in essere anche sino al 2025 per </a:t>
            </a:r>
            <a:r>
              <a:rPr lang="it-IT" dirty="0" err="1"/>
              <a:t>ca</a:t>
            </a:r>
            <a:r>
              <a:rPr lang="it-IT" dirty="0"/>
              <a:t> euro </a:t>
            </a:r>
            <a:r>
              <a:rPr lang="it-IT" dirty="0" smtClean="0"/>
              <a:t>1,4mln </a:t>
            </a:r>
            <a:r>
              <a:rPr lang="it-IT" dirty="0"/>
              <a:t>ANNUI a carico Comune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A.Se.p.  S.p.A.: cosa fare?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it-IT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Forma societaria non chiara (in </a:t>
            </a:r>
            <a:r>
              <a:rPr lang="it-IT" dirty="0" err="1" smtClean="0"/>
              <a:t>house</a:t>
            </a:r>
            <a:r>
              <a:rPr lang="it-IT" dirty="0" smtClean="0"/>
              <a:t>, mista, </a:t>
            </a:r>
            <a:r>
              <a:rPr lang="it-IT" dirty="0" err="1" smtClean="0"/>
              <a:t>ecc</a:t>
            </a:r>
            <a:r>
              <a:rPr lang="it-IT" dirty="0" smtClean="0"/>
              <a:t>)</a:t>
            </a:r>
            <a:endParaRPr lang="it-IT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Revisione dei rapporti ed affidare un programma di lavoro per missioni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Obiettivi chiari e </a:t>
            </a:r>
            <a:r>
              <a:rPr lang="it-IT" dirty="0" smtClean="0"/>
              <a:t>trasparenti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Priorità occupazionale e riconversione</a:t>
            </a:r>
            <a:endParaRPr lang="it-IT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>
                <a:solidFill>
                  <a:srgbClr val="FFFFFF"/>
                </a:solidFill>
              </a:rPr>
              <a:t>MISURE URGENTI ENTRO IL </a:t>
            </a:r>
            <a:r>
              <a:rPr lang="it-IT" dirty="0" smtClean="0">
                <a:solidFill>
                  <a:srgbClr val="FFFFFF"/>
                </a:solidFill>
              </a:rPr>
              <a:t>2015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>
                <a:solidFill>
                  <a:srgbClr val="FFFFFF"/>
                </a:solidFill>
              </a:rPr>
              <a:t>Se non guadagna è un costo aggiuntivo che crea destabilizzazione per le casse comunali</a:t>
            </a:r>
            <a:endParaRPr lang="it-IT" dirty="0">
              <a:solidFill>
                <a:srgbClr val="FFFFFF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L’efficienza della casa Comune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4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Il Bilancio di previsione rappresenta anche il punto di partenza per iniziare la revisione dell’organizzazione della Casa Comunale per offrire maggiori servizi ai cittadini di Porto Mantovano e contenere le spese. E’ intenzione dell’Amministrazione: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t-IT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Rivedere gli orari di apertura degli uffici comunali al pubblico ed offrire maggiori servizi on-line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Strutturazione uffici e personale e formazione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Nuova organizzazione per l’ufficio tributi del Comune;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Integrazione piattaforma SIT </a:t>
            </a:r>
            <a:r>
              <a:rPr lang="it-IT" dirty="0" smtClean="0"/>
              <a:t> e SUAP</a:t>
            </a:r>
            <a:endParaRPr lang="it-IT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/>
              <a:t>La riorganizzazione dei servizi potrà essere effettuata solo con la collaborazione e il coinvolgimento dei dipendenti e delle organizzazioni sindacali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smtClean="0"/>
              <a:t>Grande Mantova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Collaborazione col Comune di Mantova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Piattaforme digitali condivise (SUAP – SIT)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Centralino condiviso (VOIP interattivo) del Comune di Mantova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URP, attività produttive, edilizia, suolo, anagrafe: </a:t>
            </a:r>
            <a:r>
              <a:rPr lang="it-IT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numero verde, </a:t>
            </a:r>
            <a:r>
              <a:rPr lang="it-IT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conctact</a:t>
            </a:r>
            <a:r>
              <a:rPr lang="it-IT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center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dirty="0" smtClean="0"/>
              <a:t>Economie di scala (</a:t>
            </a:r>
            <a:r>
              <a:rPr lang="it-IT" dirty="0" smtClean="0">
                <a:solidFill>
                  <a:srgbClr val="FF0000"/>
                </a:solidFill>
              </a:rPr>
              <a:t>da Settembre verifiche</a:t>
            </a:r>
            <a:r>
              <a:rPr lang="it-IT" dirty="0" smtClean="0"/>
              <a:t>) </a:t>
            </a: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wiligh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wilight">
      <a:maj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wi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 fov="6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300000"/>
              </a:schemeClr>
            </a:gs>
            <a:gs pos="31000">
              <a:schemeClr val="bg1">
                <a:tint val="100000"/>
                <a:satMod val="300000"/>
              </a:schemeClr>
            </a:gs>
            <a:gs pos="62000">
              <a:schemeClr val="phClr">
                <a:tint val="100000"/>
                <a:shade val="100000"/>
                <a:satMod val="100000"/>
              </a:schemeClr>
            </a:gs>
            <a:gs pos="100000">
              <a:schemeClr val="phClr">
                <a:shade val="100000"/>
                <a:hueMod val="93000"/>
                <a:satMod val="50000"/>
                <a:lumMod val="2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atMod val="100000"/>
              </a:schemeClr>
            </a:gs>
            <a:gs pos="100000">
              <a:schemeClr val="phClr">
                <a:tint val="100000"/>
                <a:shade val="100000"/>
                <a:alpha val="100000"/>
                <a:hueMod val="100000"/>
                <a:satMod val="150000"/>
                <a:lumMod val="5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1965</TotalTime>
  <Words>3520</Words>
  <Application>Microsoft Office PowerPoint</Application>
  <PresentationFormat>Presentazione su schermo (4:3)</PresentationFormat>
  <Paragraphs>573</Paragraphs>
  <Slides>56</Slides>
  <Notes>7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Modello struttura</vt:lpstr>
      </vt:variant>
      <vt:variant>
        <vt:i4>1</vt:i4>
      </vt:variant>
      <vt:variant>
        <vt:lpstr>Titoli diapositive</vt:lpstr>
      </vt:variant>
      <vt:variant>
        <vt:i4>56</vt:i4>
      </vt:variant>
    </vt:vector>
  </HeadingPairs>
  <TitlesOfParts>
    <vt:vector size="62" baseType="lpstr">
      <vt:lpstr>Arial</vt:lpstr>
      <vt:lpstr>Corbel</vt:lpstr>
      <vt:lpstr>Calibri</vt:lpstr>
      <vt:lpstr>Century Gothic</vt:lpstr>
      <vt:lpstr>Times New Roman</vt:lpstr>
      <vt:lpstr>Twilight</vt:lpstr>
      <vt:lpstr>Diapositiva 1</vt:lpstr>
      <vt:lpstr>Una nuova amministrazione</vt:lpstr>
      <vt:lpstr>Nuovi amministratori</vt:lpstr>
      <vt:lpstr>Minori risorse</vt:lpstr>
      <vt:lpstr>18 Giugno, un mese, 42 giorni</vt:lpstr>
      <vt:lpstr>Importante bilancio 2014</vt:lpstr>
      <vt:lpstr>Quali priorità?</vt:lpstr>
      <vt:lpstr>Il bilancio armonizzato</vt:lpstr>
      <vt:lpstr>I fini del bilancio armonizzato  </vt:lpstr>
      <vt:lpstr>Patto di stabilità</vt:lpstr>
      <vt:lpstr>Patto di stabilità per Porto</vt:lpstr>
      <vt:lpstr>Patto di stabilità in cifre</vt:lpstr>
      <vt:lpstr>Le entrate comunali 2014 in % </vt:lpstr>
      <vt:lpstr>Le entrate comunali 2014, cifre</vt:lpstr>
      <vt:lpstr>Entrate comunali 2014/15/16</vt:lpstr>
      <vt:lpstr>Le tipologie di entrate</vt:lpstr>
      <vt:lpstr>Fondo di solidarietà comunale</vt:lpstr>
      <vt:lpstr>Taglio del trasferimento statale</vt:lpstr>
      <vt:lpstr>Fondo di solidarietà</vt:lpstr>
      <vt:lpstr>Entrate tributarie in %</vt:lpstr>
      <vt:lpstr>Entrate tributarie 2014, cifre</vt:lpstr>
      <vt:lpstr>Imposta Unica Comunale</vt:lpstr>
      <vt:lpstr>Aliquote IMU privati</vt:lpstr>
      <vt:lpstr>IMU:  le Imprese</vt:lpstr>
      <vt:lpstr>IMU le eccezioni</vt:lpstr>
      <vt:lpstr>Aliquote Tasi</vt:lpstr>
      <vt:lpstr>Addizionale Irpef bloccata</vt:lpstr>
      <vt:lpstr>Entrate 2012 - 2016</vt:lpstr>
      <vt:lpstr>Gli obblighi comunali</vt:lpstr>
      <vt:lpstr>Spesa 2012 - 2016</vt:lpstr>
      <vt:lpstr>Diversa contabilizzazione spesa 2013/14 </vt:lpstr>
      <vt:lpstr>Freno alla spesa corrente</vt:lpstr>
      <vt:lpstr>Compensi amministratori:</vt:lpstr>
      <vt:lpstr>Ripartizione spese in %</vt:lpstr>
      <vt:lpstr>Le spese complessive 2014</vt:lpstr>
      <vt:lpstr>Spese correnti aggregate</vt:lpstr>
      <vt:lpstr>SPESE CORRENTI</vt:lpstr>
      <vt:lpstr>Le spese correnti per missioni </vt:lpstr>
      <vt:lpstr>Come è la spesa : Missioni e Programmi</vt:lpstr>
      <vt:lpstr>Spese in conto capitale missioni</vt:lpstr>
      <vt:lpstr>Gli investimenti 2014</vt:lpstr>
      <vt:lpstr>Gli investimenti 2014 b</vt:lpstr>
      <vt:lpstr>Gli investimenti 2014 c</vt:lpstr>
      <vt:lpstr>Dalle criticità alle opportunità</vt:lpstr>
      <vt:lpstr>Un esempio</vt:lpstr>
      <vt:lpstr>Come superare la crisi</vt:lpstr>
      <vt:lpstr>Come recuperare la Spesa</vt:lpstr>
      <vt:lpstr>Come recuperare la spesa 2</vt:lpstr>
      <vt:lpstr>Come recuperare la spesa 3</vt:lpstr>
      <vt:lpstr>PAREGGIO DI BILANCIO</vt:lpstr>
      <vt:lpstr>A.Se.P.  S.p.A., il contesto</vt:lpstr>
      <vt:lpstr>A.Se.P.    S.p.A., chi?</vt:lpstr>
      <vt:lpstr>A.Se.P. S.p.A.: i conti ?</vt:lpstr>
      <vt:lpstr>A.Se.p.  S.p.A.: cosa fare?</vt:lpstr>
      <vt:lpstr>L’efficienza della casa Comune</vt:lpstr>
      <vt:lpstr>Grande Mantova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Comune di Porto Mantovano</dc:title>
  <dc:creator>Utente di Microsoft Office</dc:creator>
  <cp:lastModifiedBy>Atorresan</cp:lastModifiedBy>
  <cp:revision>361</cp:revision>
  <cp:lastPrinted>2014-07-26T21:10:50Z</cp:lastPrinted>
  <dcterms:created xsi:type="dcterms:W3CDTF">2014-07-21T21:02:41Z</dcterms:created>
  <dcterms:modified xsi:type="dcterms:W3CDTF">2014-08-19T09:50:42Z</dcterms:modified>
</cp:coreProperties>
</file>